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2"/>
  </p:notesMasterIdLst>
  <p:sldIdLst>
    <p:sldId id="256" r:id="rId2"/>
    <p:sldId id="258" r:id="rId3"/>
    <p:sldId id="278" r:id="rId4"/>
    <p:sldId id="415" r:id="rId5"/>
    <p:sldId id="409" r:id="rId6"/>
    <p:sldId id="414" r:id="rId7"/>
    <p:sldId id="416" r:id="rId8"/>
    <p:sldId id="417" r:id="rId9"/>
    <p:sldId id="406" r:id="rId10"/>
    <p:sldId id="418" r:id="rId11"/>
    <p:sldId id="428" r:id="rId12"/>
    <p:sldId id="429" r:id="rId13"/>
    <p:sldId id="430" r:id="rId14"/>
    <p:sldId id="431" r:id="rId15"/>
    <p:sldId id="432" r:id="rId16"/>
    <p:sldId id="433" r:id="rId17"/>
    <p:sldId id="427" r:id="rId18"/>
    <p:sldId id="419" r:id="rId19"/>
    <p:sldId id="420" r:id="rId20"/>
    <p:sldId id="421" r:id="rId21"/>
    <p:sldId id="422" r:id="rId22"/>
    <p:sldId id="423" r:id="rId23"/>
    <p:sldId id="424" r:id="rId24"/>
    <p:sldId id="434" r:id="rId25"/>
    <p:sldId id="435" r:id="rId26"/>
    <p:sldId id="425" r:id="rId27"/>
    <p:sldId id="426" r:id="rId28"/>
    <p:sldId id="407" r:id="rId29"/>
    <p:sldId id="398" r:id="rId30"/>
    <p:sldId id="32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712"/>
    <a:srgbClr val="282A29"/>
    <a:srgbClr val="CE2D32"/>
    <a:srgbClr val="BCBCBC"/>
    <a:srgbClr val="606060"/>
    <a:srgbClr val="3A3A3A"/>
    <a:srgbClr val="838383"/>
    <a:srgbClr val="B9212A"/>
    <a:srgbClr val="BEAEAF"/>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3040" autoAdjust="0"/>
  </p:normalViewPr>
  <p:slideViewPr>
    <p:cSldViewPr snapToGrid="0">
      <p:cViewPr varScale="1">
        <p:scale>
          <a:sx n="85" d="100"/>
          <a:sy n="85" d="100"/>
        </p:scale>
        <p:origin x="605"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84C729-9167-4D0B-9707-5434FE90A3EA}" type="datetimeFigureOut">
              <a:rPr lang="en-US" smtClean="0"/>
              <a:pPr/>
              <a:t>1/30/2026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936024-C658-41D8-BAA1-145CA34AA64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9E6B-D4AA-48F5-8324-FB23143AC6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D41B8-2408-483E-87B4-00A36E8636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76441-09A9-4DDD-AFFA-5669B83EFBF5}"/>
              </a:ext>
            </a:extLst>
          </p:cNvPr>
          <p:cNvSpPr>
            <a:spLocks noGrp="1"/>
          </p:cNvSpPr>
          <p:nvPr>
            <p:ph type="dt" sz="half" idx="10"/>
          </p:nvPr>
        </p:nvSpPr>
        <p:spPr/>
        <p:txBody>
          <a:bodyPr/>
          <a:lstStyle/>
          <a:p>
            <a:fld id="{8CE04B30-87D6-4714-9555-01B297D5192A}" type="datetime1">
              <a:rPr lang="en-US" smtClean="0"/>
              <a:pPr/>
              <a:t>1/30/2026</a:t>
            </a:fld>
            <a:endParaRPr lang="en-US"/>
          </a:p>
        </p:txBody>
      </p:sp>
      <p:sp>
        <p:nvSpPr>
          <p:cNvPr id="5" name="Footer Placeholder 4">
            <a:extLst>
              <a:ext uri="{FF2B5EF4-FFF2-40B4-BE49-F238E27FC236}">
                <a16:creationId xmlns:a16="http://schemas.microsoft.com/office/drawing/2014/main" id="{B8F3D820-2526-42C8-BBD7-997CA6ADAE10}"/>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0DD298B5-F8ED-4467-B1B4-917FAB3ECE39}"/>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86506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9E33-E56F-4F93-B637-AC4401B95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E11A50-A641-4027-85C4-D6B32E79B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07148E-F4B6-4339-8406-760FED1D0F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380F81-C370-452E-AC79-189B0A5C2BF6}"/>
              </a:ext>
            </a:extLst>
          </p:cNvPr>
          <p:cNvSpPr>
            <a:spLocks noGrp="1"/>
          </p:cNvSpPr>
          <p:nvPr>
            <p:ph type="dt" sz="half" idx="10"/>
          </p:nvPr>
        </p:nvSpPr>
        <p:spPr/>
        <p:txBody>
          <a:bodyPr/>
          <a:lstStyle/>
          <a:p>
            <a:fld id="{127DB6BF-6527-4693-8EC9-1B231A859E68}" type="datetime1">
              <a:rPr lang="en-US" smtClean="0"/>
              <a:pPr/>
              <a:t>1/30/2026</a:t>
            </a:fld>
            <a:endParaRPr lang="en-US"/>
          </a:p>
        </p:txBody>
      </p:sp>
      <p:sp>
        <p:nvSpPr>
          <p:cNvPr id="6" name="Footer Placeholder 5">
            <a:extLst>
              <a:ext uri="{FF2B5EF4-FFF2-40B4-BE49-F238E27FC236}">
                <a16:creationId xmlns:a16="http://schemas.microsoft.com/office/drawing/2014/main" id="{258B0F74-200E-4F2D-AA9E-E4D729BAF7A4}"/>
              </a:ext>
            </a:extLst>
          </p:cNvPr>
          <p:cNvSpPr>
            <a:spLocks noGrp="1"/>
          </p:cNvSpPr>
          <p:nvPr>
            <p:ph type="ftr" sz="quarter" idx="11"/>
          </p:nvPr>
        </p:nvSpPr>
        <p:spPr/>
        <p:txBody>
          <a:bodyPr/>
          <a:lstStyle/>
          <a:p>
            <a:r>
              <a:rPr lang="en-US"/>
              <a:t>Dept of ECE, Maharaja Institute of Technology Thandavapura</a:t>
            </a:r>
          </a:p>
        </p:txBody>
      </p:sp>
      <p:sp>
        <p:nvSpPr>
          <p:cNvPr id="7" name="Slide Number Placeholder 6">
            <a:extLst>
              <a:ext uri="{FF2B5EF4-FFF2-40B4-BE49-F238E27FC236}">
                <a16:creationId xmlns:a16="http://schemas.microsoft.com/office/drawing/2014/main" id="{9B9555C2-F545-474F-B4C0-3F877878FBE0}"/>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1200844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C387-CDD1-4148-B981-9820304295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6C805-7CD7-4A4A-B513-007E2BD8A4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274D0-3B02-47F4-9E00-A2F2F2E9E112}"/>
              </a:ext>
            </a:extLst>
          </p:cNvPr>
          <p:cNvSpPr>
            <a:spLocks noGrp="1"/>
          </p:cNvSpPr>
          <p:nvPr>
            <p:ph type="dt" sz="half" idx="10"/>
          </p:nvPr>
        </p:nvSpPr>
        <p:spPr/>
        <p:txBody>
          <a:bodyPr/>
          <a:lstStyle/>
          <a:p>
            <a:fld id="{06B3F590-DA5B-40D3-AB6A-231A0A5D07B0}" type="datetime1">
              <a:rPr lang="en-US" smtClean="0"/>
              <a:pPr/>
              <a:t>1/30/2026</a:t>
            </a:fld>
            <a:endParaRPr lang="en-US"/>
          </a:p>
        </p:txBody>
      </p:sp>
      <p:sp>
        <p:nvSpPr>
          <p:cNvPr id="5" name="Footer Placeholder 4">
            <a:extLst>
              <a:ext uri="{FF2B5EF4-FFF2-40B4-BE49-F238E27FC236}">
                <a16:creationId xmlns:a16="http://schemas.microsoft.com/office/drawing/2014/main" id="{592C78F2-F710-4D88-AEE3-2E9942BA20CD}"/>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BF2FC852-23EF-43AD-B474-42F852A0BBFB}"/>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520404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0BC7CA-92F3-4853-9EBF-29DEA742B2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621356-9794-4CFA-9286-A991D64077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E97FE-329A-4135-AD2B-53ED5CCD82C8}"/>
              </a:ext>
            </a:extLst>
          </p:cNvPr>
          <p:cNvSpPr>
            <a:spLocks noGrp="1"/>
          </p:cNvSpPr>
          <p:nvPr>
            <p:ph type="dt" sz="half" idx="10"/>
          </p:nvPr>
        </p:nvSpPr>
        <p:spPr/>
        <p:txBody>
          <a:bodyPr/>
          <a:lstStyle/>
          <a:p>
            <a:fld id="{39306453-C656-4378-A109-9626A106DED2}" type="datetime1">
              <a:rPr lang="en-US" smtClean="0"/>
              <a:pPr/>
              <a:t>1/30/2026</a:t>
            </a:fld>
            <a:endParaRPr lang="en-US"/>
          </a:p>
        </p:txBody>
      </p:sp>
      <p:sp>
        <p:nvSpPr>
          <p:cNvPr id="5" name="Footer Placeholder 4">
            <a:extLst>
              <a:ext uri="{FF2B5EF4-FFF2-40B4-BE49-F238E27FC236}">
                <a16:creationId xmlns:a16="http://schemas.microsoft.com/office/drawing/2014/main" id="{3C17B255-2D44-4313-9ED6-08F4FDB89F9B}"/>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9D7D0481-DE7E-4A12-8574-09018B4625A1}"/>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245703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5D96-3A09-4273-AF1E-5990D1252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D1000-BC2E-408B-8B8A-3F35165933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027F5-00BD-4E3D-B975-23ADBAE8C17B}"/>
              </a:ext>
            </a:extLst>
          </p:cNvPr>
          <p:cNvSpPr>
            <a:spLocks noGrp="1"/>
          </p:cNvSpPr>
          <p:nvPr>
            <p:ph type="dt" sz="half" idx="10"/>
          </p:nvPr>
        </p:nvSpPr>
        <p:spPr/>
        <p:txBody>
          <a:bodyPr/>
          <a:lstStyle/>
          <a:p>
            <a:fld id="{823FA52D-0991-4982-B197-5281A44E18CB}" type="datetime1">
              <a:rPr lang="en-US" smtClean="0"/>
              <a:pPr/>
              <a:t>1/30/2026</a:t>
            </a:fld>
            <a:endParaRPr lang="en-US"/>
          </a:p>
        </p:txBody>
      </p:sp>
      <p:sp>
        <p:nvSpPr>
          <p:cNvPr id="5" name="Footer Placeholder 4">
            <a:extLst>
              <a:ext uri="{FF2B5EF4-FFF2-40B4-BE49-F238E27FC236}">
                <a16:creationId xmlns:a16="http://schemas.microsoft.com/office/drawing/2014/main" id="{10254D94-BC90-43F9-8E4B-D84E8C6362B5}"/>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8DE633B7-78ED-4DA1-82C5-8E9627C10D47}"/>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36395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5D96-3A09-4273-AF1E-5990D1252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D1000-BC2E-408B-8B8A-3F35165933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027F5-00BD-4E3D-B975-23ADBAE8C17B}"/>
              </a:ext>
            </a:extLst>
          </p:cNvPr>
          <p:cNvSpPr>
            <a:spLocks noGrp="1"/>
          </p:cNvSpPr>
          <p:nvPr>
            <p:ph type="dt" sz="half" idx="10"/>
          </p:nvPr>
        </p:nvSpPr>
        <p:spPr/>
        <p:txBody>
          <a:bodyPr/>
          <a:lstStyle/>
          <a:p>
            <a:fld id="{823FA52D-0991-4982-B197-5281A44E18CB}" type="datetime1">
              <a:rPr lang="en-US" smtClean="0"/>
              <a:pPr/>
              <a:t>1/30/2026</a:t>
            </a:fld>
            <a:endParaRPr lang="en-US"/>
          </a:p>
        </p:txBody>
      </p:sp>
      <p:sp>
        <p:nvSpPr>
          <p:cNvPr id="5" name="Footer Placeholder 4">
            <a:extLst>
              <a:ext uri="{FF2B5EF4-FFF2-40B4-BE49-F238E27FC236}">
                <a16:creationId xmlns:a16="http://schemas.microsoft.com/office/drawing/2014/main" id="{10254D94-BC90-43F9-8E4B-D84E8C6362B5}"/>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8DE633B7-78ED-4DA1-82C5-8E9627C10D47}"/>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36395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576-20C1-4833-AB8F-87B8CBC21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7F1E41-4647-41FE-912F-CFC84B7BF6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C63C86-B14F-4A78-8687-17EB6B5207D2}"/>
              </a:ext>
            </a:extLst>
          </p:cNvPr>
          <p:cNvSpPr>
            <a:spLocks noGrp="1"/>
          </p:cNvSpPr>
          <p:nvPr>
            <p:ph type="dt" sz="half" idx="10"/>
          </p:nvPr>
        </p:nvSpPr>
        <p:spPr/>
        <p:txBody>
          <a:bodyPr/>
          <a:lstStyle/>
          <a:p>
            <a:fld id="{BC7176E4-2BDB-4E71-81AD-FDD1AC6B8516}" type="datetime1">
              <a:rPr lang="en-US" smtClean="0"/>
              <a:pPr/>
              <a:t>1/30/2026</a:t>
            </a:fld>
            <a:endParaRPr lang="en-US"/>
          </a:p>
        </p:txBody>
      </p:sp>
      <p:sp>
        <p:nvSpPr>
          <p:cNvPr id="5" name="Footer Placeholder 4">
            <a:extLst>
              <a:ext uri="{FF2B5EF4-FFF2-40B4-BE49-F238E27FC236}">
                <a16:creationId xmlns:a16="http://schemas.microsoft.com/office/drawing/2014/main" id="{0FFEFE77-80FE-406E-92C8-A5D0D5127654}"/>
              </a:ext>
            </a:extLst>
          </p:cNvPr>
          <p:cNvSpPr>
            <a:spLocks noGrp="1"/>
          </p:cNvSpPr>
          <p:nvPr>
            <p:ph type="ftr" sz="quarter" idx="11"/>
          </p:nvPr>
        </p:nvSpPr>
        <p:spPr/>
        <p:txBody>
          <a:body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4B764F7C-4BD1-421A-8305-B67AD2365090}"/>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53670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234D-F121-4415-BE4E-C6DA686EF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B2941-3E74-4928-B3AC-7BC11F85FC1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69713A-D578-42BF-A4AD-DB096764A5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D740E3-482E-4E99-9A0C-BCA2ED38835D}"/>
              </a:ext>
            </a:extLst>
          </p:cNvPr>
          <p:cNvSpPr>
            <a:spLocks noGrp="1"/>
          </p:cNvSpPr>
          <p:nvPr>
            <p:ph type="dt" sz="half" idx="10"/>
          </p:nvPr>
        </p:nvSpPr>
        <p:spPr/>
        <p:txBody>
          <a:bodyPr/>
          <a:lstStyle/>
          <a:p>
            <a:fld id="{9D214DB1-BAD0-411A-846C-22F8F892F004}" type="datetime1">
              <a:rPr lang="en-US" smtClean="0"/>
              <a:pPr/>
              <a:t>1/30/2026</a:t>
            </a:fld>
            <a:endParaRPr lang="en-US"/>
          </a:p>
        </p:txBody>
      </p:sp>
      <p:sp>
        <p:nvSpPr>
          <p:cNvPr id="6" name="Footer Placeholder 5">
            <a:extLst>
              <a:ext uri="{FF2B5EF4-FFF2-40B4-BE49-F238E27FC236}">
                <a16:creationId xmlns:a16="http://schemas.microsoft.com/office/drawing/2014/main" id="{82A4D780-CAB8-44CA-8146-0305C206E945}"/>
              </a:ext>
            </a:extLst>
          </p:cNvPr>
          <p:cNvSpPr>
            <a:spLocks noGrp="1"/>
          </p:cNvSpPr>
          <p:nvPr>
            <p:ph type="ftr" sz="quarter" idx="11"/>
          </p:nvPr>
        </p:nvSpPr>
        <p:spPr/>
        <p:txBody>
          <a:bodyPr/>
          <a:lstStyle/>
          <a:p>
            <a:r>
              <a:rPr lang="en-US"/>
              <a:t>Dept of ECE, Maharaja Institute of Technology Thandavapura</a:t>
            </a:r>
          </a:p>
        </p:txBody>
      </p:sp>
      <p:sp>
        <p:nvSpPr>
          <p:cNvPr id="7" name="Slide Number Placeholder 6">
            <a:extLst>
              <a:ext uri="{FF2B5EF4-FFF2-40B4-BE49-F238E27FC236}">
                <a16:creationId xmlns:a16="http://schemas.microsoft.com/office/drawing/2014/main" id="{2225FDE8-C49F-4590-A730-B7A4E703032B}"/>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54582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1DD8-651F-451C-850D-82FFA4A9BB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0B73ED-6635-41B3-BCA1-E3980C2B3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7BCD3-8725-4239-940B-3F8BCF2EF6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2C0CF-EA50-48A4-9E52-7D1DF15AB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60F56B7-B115-4992-BEB5-C2B45385C2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9B130-FB08-4131-A01C-7488A82F2308}"/>
              </a:ext>
            </a:extLst>
          </p:cNvPr>
          <p:cNvSpPr>
            <a:spLocks noGrp="1"/>
          </p:cNvSpPr>
          <p:nvPr>
            <p:ph type="dt" sz="half" idx="10"/>
          </p:nvPr>
        </p:nvSpPr>
        <p:spPr/>
        <p:txBody>
          <a:bodyPr/>
          <a:lstStyle/>
          <a:p>
            <a:fld id="{0AF0990E-AAAE-4902-94F1-C531CE7590A1}" type="datetime1">
              <a:rPr lang="en-US" smtClean="0"/>
              <a:pPr/>
              <a:t>1/30/2026</a:t>
            </a:fld>
            <a:endParaRPr lang="en-US"/>
          </a:p>
        </p:txBody>
      </p:sp>
      <p:sp>
        <p:nvSpPr>
          <p:cNvPr id="8" name="Footer Placeholder 7">
            <a:extLst>
              <a:ext uri="{FF2B5EF4-FFF2-40B4-BE49-F238E27FC236}">
                <a16:creationId xmlns:a16="http://schemas.microsoft.com/office/drawing/2014/main" id="{8844E2D9-AE1E-491D-A670-DF66458F5611}"/>
              </a:ext>
            </a:extLst>
          </p:cNvPr>
          <p:cNvSpPr>
            <a:spLocks noGrp="1"/>
          </p:cNvSpPr>
          <p:nvPr>
            <p:ph type="ftr" sz="quarter" idx="11"/>
          </p:nvPr>
        </p:nvSpPr>
        <p:spPr/>
        <p:txBody>
          <a:bodyPr/>
          <a:lstStyle/>
          <a:p>
            <a:r>
              <a:rPr lang="en-US"/>
              <a:t>Dept of ECE, Maharaja Institute of Technology Thandavapura</a:t>
            </a:r>
          </a:p>
        </p:txBody>
      </p:sp>
      <p:sp>
        <p:nvSpPr>
          <p:cNvPr id="9" name="Slide Number Placeholder 8">
            <a:extLst>
              <a:ext uri="{FF2B5EF4-FFF2-40B4-BE49-F238E27FC236}">
                <a16:creationId xmlns:a16="http://schemas.microsoft.com/office/drawing/2014/main" id="{C6F4B9D5-60B2-4455-91B9-8B0923C922F1}"/>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520546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2B1B-C376-4269-9819-F65157DDDA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B5071D-9A92-4FCC-B6DC-33E4A5C77880}"/>
              </a:ext>
            </a:extLst>
          </p:cNvPr>
          <p:cNvSpPr>
            <a:spLocks noGrp="1"/>
          </p:cNvSpPr>
          <p:nvPr>
            <p:ph type="dt" sz="half" idx="10"/>
          </p:nvPr>
        </p:nvSpPr>
        <p:spPr/>
        <p:txBody>
          <a:bodyPr/>
          <a:lstStyle/>
          <a:p>
            <a:fld id="{D87E785B-3C88-4864-881A-B3D4B666FA52}" type="datetime1">
              <a:rPr lang="en-US" smtClean="0"/>
              <a:pPr/>
              <a:t>1/30/2026</a:t>
            </a:fld>
            <a:endParaRPr lang="en-US"/>
          </a:p>
        </p:txBody>
      </p:sp>
      <p:sp>
        <p:nvSpPr>
          <p:cNvPr id="4" name="Footer Placeholder 3">
            <a:extLst>
              <a:ext uri="{FF2B5EF4-FFF2-40B4-BE49-F238E27FC236}">
                <a16:creationId xmlns:a16="http://schemas.microsoft.com/office/drawing/2014/main" id="{69B0DD41-D318-40D1-9320-54F2ACDC174E}"/>
              </a:ext>
            </a:extLst>
          </p:cNvPr>
          <p:cNvSpPr>
            <a:spLocks noGrp="1"/>
          </p:cNvSpPr>
          <p:nvPr>
            <p:ph type="ftr" sz="quarter" idx="11"/>
          </p:nvPr>
        </p:nvSpPr>
        <p:spPr/>
        <p:txBody>
          <a:bodyPr/>
          <a:lstStyle/>
          <a:p>
            <a:r>
              <a:rPr lang="en-US"/>
              <a:t>Dept of ECE, Maharaja Institute of Technology Thandavapura</a:t>
            </a:r>
          </a:p>
        </p:txBody>
      </p:sp>
      <p:sp>
        <p:nvSpPr>
          <p:cNvPr id="5" name="Slide Number Placeholder 4">
            <a:extLst>
              <a:ext uri="{FF2B5EF4-FFF2-40B4-BE49-F238E27FC236}">
                <a16:creationId xmlns:a16="http://schemas.microsoft.com/office/drawing/2014/main" id="{D692B664-BD11-4281-8535-681043777A67}"/>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2994197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DFB15-805E-41D4-807E-5155B49AA3D3}"/>
              </a:ext>
            </a:extLst>
          </p:cNvPr>
          <p:cNvSpPr>
            <a:spLocks noGrp="1"/>
          </p:cNvSpPr>
          <p:nvPr>
            <p:ph type="dt" sz="half" idx="10"/>
          </p:nvPr>
        </p:nvSpPr>
        <p:spPr/>
        <p:txBody>
          <a:bodyPr/>
          <a:lstStyle/>
          <a:p>
            <a:fld id="{79BFDCC1-0617-4A7C-BE46-B904361A299B}" type="datetime1">
              <a:rPr lang="en-US" smtClean="0"/>
              <a:pPr/>
              <a:t>1/30/2026</a:t>
            </a:fld>
            <a:endParaRPr lang="en-US"/>
          </a:p>
        </p:txBody>
      </p:sp>
      <p:sp>
        <p:nvSpPr>
          <p:cNvPr id="3" name="Footer Placeholder 2">
            <a:extLst>
              <a:ext uri="{FF2B5EF4-FFF2-40B4-BE49-F238E27FC236}">
                <a16:creationId xmlns:a16="http://schemas.microsoft.com/office/drawing/2014/main" id="{E991F3FC-AC45-492F-977C-6F172F42756A}"/>
              </a:ext>
            </a:extLst>
          </p:cNvPr>
          <p:cNvSpPr>
            <a:spLocks noGrp="1"/>
          </p:cNvSpPr>
          <p:nvPr>
            <p:ph type="ftr" sz="quarter" idx="11"/>
          </p:nvPr>
        </p:nvSpPr>
        <p:spPr/>
        <p:txBody>
          <a:bodyPr/>
          <a:lstStyle/>
          <a:p>
            <a:r>
              <a:rPr lang="en-US"/>
              <a:t>Dept of ECE, Maharaja Institute of Technology Thandavapura</a:t>
            </a:r>
          </a:p>
        </p:txBody>
      </p:sp>
      <p:sp>
        <p:nvSpPr>
          <p:cNvPr id="4" name="Slide Number Placeholder 3">
            <a:extLst>
              <a:ext uri="{FF2B5EF4-FFF2-40B4-BE49-F238E27FC236}">
                <a16:creationId xmlns:a16="http://schemas.microsoft.com/office/drawing/2014/main" id="{30024318-E048-4FF1-8D9A-3594DBDA0809}"/>
              </a:ext>
            </a:extLst>
          </p:cNvPr>
          <p:cNvSpPr>
            <a:spLocks noGrp="1"/>
          </p:cNvSpPr>
          <p:nvPr>
            <p:ph type="sldNum" sz="quarter" idx="12"/>
          </p:nvPr>
        </p:nvSpPr>
        <p:spPr/>
        <p:txBody>
          <a:bodyPr/>
          <a:lstStyle/>
          <a:p>
            <a:fld id="{65380E0B-86D5-424D-A1E1-BF1BCAB97B57}" type="slidenum">
              <a:rPr lang="en-US" smtClean="0"/>
              <a:pPr/>
              <a:t>‹#›</a:t>
            </a:fld>
            <a:endParaRPr lang="en-US"/>
          </a:p>
        </p:txBody>
      </p:sp>
      <p:sp>
        <p:nvSpPr>
          <p:cNvPr id="5" name="Rectangle 4">
            <a:extLst>
              <a:ext uri="{FF2B5EF4-FFF2-40B4-BE49-F238E27FC236}">
                <a16:creationId xmlns:a16="http://schemas.microsoft.com/office/drawing/2014/main" id="{7B43E0F5-511D-4CED-AC59-31DEB53F06AB}"/>
              </a:ext>
            </a:extLst>
          </p:cNvPr>
          <p:cNvSpPr/>
          <p:nvPr userDrawn="1"/>
        </p:nvSpPr>
        <p:spPr>
          <a:xfrm>
            <a:off x="0" y="0"/>
            <a:ext cx="12192001" cy="6858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891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74A7-B5AD-4B5A-90B1-05FAB07CA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02003D-52B5-4F61-B854-2FDA90AB0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EAA452-3742-4F5B-8EED-D34438453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AB655C-5822-4594-AD2B-4F74A10293AA}"/>
              </a:ext>
            </a:extLst>
          </p:cNvPr>
          <p:cNvSpPr>
            <a:spLocks noGrp="1"/>
          </p:cNvSpPr>
          <p:nvPr>
            <p:ph type="dt" sz="half" idx="10"/>
          </p:nvPr>
        </p:nvSpPr>
        <p:spPr/>
        <p:txBody>
          <a:bodyPr/>
          <a:lstStyle/>
          <a:p>
            <a:fld id="{BB1313B6-E38B-4878-A95F-3695F8071011}" type="datetime1">
              <a:rPr lang="en-US" smtClean="0"/>
              <a:pPr/>
              <a:t>1/30/2026</a:t>
            </a:fld>
            <a:endParaRPr lang="en-US"/>
          </a:p>
        </p:txBody>
      </p:sp>
      <p:sp>
        <p:nvSpPr>
          <p:cNvPr id="6" name="Footer Placeholder 5">
            <a:extLst>
              <a:ext uri="{FF2B5EF4-FFF2-40B4-BE49-F238E27FC236}">
                <a16:creationId xmlns:a16="http://schemas.microsoft.com/office/drawing/2014/main" id="{849AEC99-A13C-43FA-A9A5-470803A26715}"/>
              </a:ext>
            </a:extLst>
          </p:cNvPr>
          <p:cNvSpPr>
            <a:spLocks noGrp="1"/>
          </p:cNvSpPr>
          <p:nvPr>
            <p:ph type="ftr" sz="quarter" idx="11"/>
          </p:nvPr>
        </p:nvSpPr>
        <p:spPr/>
        <p:txBody>
          <a:bodyPr/>
          <a:lstStyle/>
          <a:p>
            <a:r>
              <a:rPr lang="en-US"/>
              <a:t>Dept of ECE, Maharaja Institute of Technology Thandavapura</a:t>
            </a:r>
          </a:p>
        </p:txBody>
      </p:sp>
      <p:sp>
        <p:nvSpPr>
          <p:cNvPr id="7" name="Slide Number Placeholder 6">
            <a:extLst>
              <a:ext uri="{FF2B5EF4-FFF2-40B4-BE49-F238E27FC236}">
                <a16:creationId xmlns:a16="http://schemas.microsoft.com/office/drawing/2014/main" id="{362018ED-DA03-4EA0-81E1-00E06E7AD15B}"/>
              </a:ext>
            </a:extLst>
          </p:cNvPr>
          <p:cNvSpPr>
            <a:spLocks noGrp="1"/>
          </p:cNvSpPr>
          <p:nvPr>
            <p:ph type="sldNum" sz="quarter" idx="12"/>
          </p:nvPr>
        </p:nvSpPr>
        <p:spPr/>
        <p:txBody>
          <a:bodyPr/>
          <a:lstStyle/>
          <a:p>
            <a:fld id="{65380E0B-86D5-424D-A1E1-BF1BCAB97B57}" type="slidenum">
              <a:rPr lang="en-US" smtClean="0"/>
              <a:pPr/>
              <a:t>‹#›</a:t>
            </a:fld>
            <a:endParaRPr lang="en-US"/>
          </a:p>
        </p:txBody>
      </p:sp>
    </p:spTree>
    <p:extLst>
      <p:ext uri="{BB962C8B-B14F-4D97-AF65-F5344CB8AC3E}">
        <p14:creationId xmlns:p14="http://schemas.microsoft.com/office/powerpoint/2010/main" val="13950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2F107-2714-48DF-9C7D-C0D3A2F09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700B6-2D1D-4D04-A256-5E4BC0B56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C1B74-07AA-48D4-A1E2-9CB832630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F9D7D-9125-45BB-96FE-66FF8736A0FE}" type="datetime1">
              <a:rPr lang="en-US" smtClean="0"/>
              <a:pPr/>
              <a:t>1/30/2026</a:t>
            </a:fld>
            <a:endParaRPr lang="en-US"/>
          </a:p>
        </p:txBody>
      </p:sp>
      <p:sp>
        <p:nvSpPr>
          <p:cNvPr id="5" name="Footer Placeholder 4">
            <a:extLst>
              <a:ext uri="{FF2B5EF4-FFF2-40B4-BE49-F238E27FC236}">
                <a16:creationId xmlns:a16="http://schemas.microsoft.com/office/drawing/2014/main" id="{B98DD053-03AA-4A60-908A-C26E44C07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ECE, Maharaja Institute of Technology Thandavapura</a:t>
            </a:r>
          </a:p>
        </p:txBody>
      </p:sp>
      <p:sp>
        <p:nvSpPr>
          <p:cNvPr id="6" name="Slide Number Placeholder 5">
            <a:extLst>
              <a:ext uri="{FF2B5EF4-FFF2-40B4-BE49-F238E27FC236}">
                <a16:creationId xmlns:a16="http://schemas.microsoft.com/office/drawing/2014/main" id="{71F6D775-364B-4367-82A6-0744D4EE8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80E0B-86D5-424D-A1E1-BF1BCAB97B57}" type="slidenum">
              <a:rPr lang="en-US" smtClean="0"/>
              <a:pPr/>
              <a:t>‹#›</a:t>
            </a:fld>
            <a:endParaRPr lang="en-US"/>
          </a:p>
        </p:txBody>
      </p:sp>
    </p:spTree>
    <p:extLst>
      <p:ext uri="{BB962C8B-B14F-4D97-AF65-F5344CB8AC3E}">
        <p14:creationId xmlns:p14="http://schemas.microsoft.com/office/powerpoint/2010/main" val="1674694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8000"/>
            <a:lum/>
          </a:blip>
          <a:srcRect/>
          <a:stretch>
            <a:fillRect t="-25000" b="-25000"/>
          </a:stretch>
        </a:blip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EAEDEF8-00BB-4E0E-84C7-7976F9C38376}"/>
              </a:ext>
            </a:extLst>
          </p:cNvPr>
          <p:cNvSpPr txBox="1"/>
          <p:nvPr/>
        </p:nvSpPr>
        <p:spPr>
          <a:xfrm>
            <a:off x="3622430" y="1941323"/>
            <a:ext cx="4996299" cy="523220"/>
          </a:xfrm>
          <a:prstGeom prst="rect">
            <a:avLst/>
          </a:prstGeom>
          <a:noFill/>
        </p:spPr>
        <p:txBody>
          <a:bodyPr wrap="square" rtlCol="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21ECP76     Project Work</a:t>
            </a:r>
          </a:p>
        </p:txBody>
      </p:sp>
      <p:sp>
        <p:nvSpPr>
          <p:cNvPr id="1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9567080" y="4405036"/>
            <a:ext cx="2306472" cy="404972"/>
          </a:xfrm>
        </p:spPr>
        <p:txBody>
          <a:bodyPr anchor="ctr">
            <a:normAutofit/>
          </a:bodyPr>
          <a:lstStyle/>
          <a:p>
            <a:pPr>
              <a:lnSpc>
                <a:spcPct val="100000"/>
              </a:lnSpc>
              <a:spcBef>
                <a:spcPts val="0"/>
              </a:spcBef>
              <a:spcAft>
                <a:spcPts val="0"/>
              </a:spcAft>
            </a:pPr>
            <a:r>
              <a:rPr lang="en-US" sz="1800" dirty="0"/>
              <a:t>Team Members</a:t>
            </a:r>
            <a:endParaRPr lang="en-US" sz="1600" dirty="0"/>
          </a:p>
        </p:txBody>
      </p:sp>
      <p:sp>
        <p:nvSpPr>
          <p:cNvPr id="14" name="Subtitle 2">
            <a:extLst>
              <a:ext uri="{FF2B5EF4-FFF2-40B4-BE49-F238E27FC236}">
                <a16:creationId xmlns:a16="http://schemas.microsoft.com/office/drawing/2014/main" id="{2FD2917B-2853-4208-8FE6-72388B0C5BA7}"/>
              </a:ext>
            </a:extLst>
          </p:cNvPr>
          <p:cNvSpPr txBox="1">
            <a:spLocks/>
          </p:cNvSpPr>
          <p:nvPr/>
        </p:nvSpPr>
        <p:spPr>
          <a:xfrm>
            <a:off x="7924800" y="4724365"/>
            <a:ext cx="3760880" cy="1477469"/>
          </a:xfrm>
          <a:prstGeom prst="rect">
            <a:avLst/>
          </a:prstGeom>
        </p:spPr>
        <p:txBody>
          <a:bodyPr vert="horz" lIns="91440" tIns="45720" rIns="91440" bIns="45720" rtlCol="0">
            <a:normAutofit fontScale="32500" lnSpcReduction="20000"/>
          </a:bodyPr>
          <a:lstStyle/>
          <a:p>
            <a:pPr lvl="1" algn="just">
              <a:lnSpc>
                <a:spcPct val="120000"/>
              </a:lnSpc>
              <a:defRPr/>
            </a:pPr>
            <a:r>
              <a:rPr kumimoji="0" lang="en-US" sz="6400" b="1" i="0" u="none" strike="noStrike" kern="1200" cap="none" spc="0" normalizeH="0" baseline="0" noProof="0" dirty="0">
                <a:ln>
                  <a:noFill/>
                </a:ln>
                <a:solidFill>
                  <a:schemeClr val="accent6">
                    <a:lumMod val="75000"/>
                  </a:schemeClr>
                </a:solidFill>
                <a:effectLst/>
                <a:uLnTx/>
                <a:uFillTx/>
              </a:rPr>
              <a:t>4MN21EC005:</a:t>
            </a:r>
            <a:r>
              <a:rPr kumimoji="0" lang="en-US" sz="6400" b="1" i="0" u="none" strike="noStrike" kern="1200" cap="none" spc="0" normalizeH="0" noProof="0" dirty="0">
                <a:ln>
                  <a:noFill/>
                </a:ln>
                <a:solidFill>
                  <a:schemeClr val="accent6">
                    <a:lumMod val="75000"/>
                  </a:schemeClr>
                </a:solidFill>
                <a:effectLst/>
                <a:uLnTx/>
                <a:uFillTx/>
              </a:rPr>
              <a:t>Bhoomika K S</a:t>
            </a:r>
            <a:endParaRPr kumimoji="0" lang="en-US" sz="6400" b="1" i="0" u="none" strike="noStrike" kern="1200" cap="none" spc="0" normalizeH="0" baseline="0" noProof="0" dirty="0">
              <a:ln>
                <a:noFill/>
              </a:ln>
              <a:solidFill>
                <a:schemeClr val="accent6">
                  <a:lumMod val="75000"/>
                </a:schemeClr>
              </a:solidFill>
              <a:effectLst/>
              <a:uLnTx/>
              <a:uFillTx/>
            </a:endParaRPr>
          </a:p>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6400" b="0" i="0" u="none" strike="noStrike" kern="1200" cap="none" spc="0" normalizeH="0" baseline="0" noProof="0" dirty="0">
                <a:ln>
                  <a:noFill/>
                </a:ln>
                <a:solidFill>
                  <a:schemeClr val="accent2"/>
                </a:solidFill>
                <a:effectLst/>
                <a:uLnTx/>
                <a:uFillTx/>
              </a:rPr>
              <a:t>Dept of ECE</a:t>
            </a:r>
          </a:p>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6400" b="0" i="0" u="none" strike="noStrike" kern="1200" cap="none" spc="0" normalizeH="0" baseline="0" noProof="0" dirty="0">
                <a:ln>
                  <a:noFill/>
                </a:ln>
                <a:solidFill>
                  <a:schemeClr val="accent2"/>
                </a:solidFill>
                <a:effectLst/>
                <a:uLnTx/>
                <a:uFillTx/>
              </a:rPr>
              <a:t>MIT Thandavapura</a:t>
            </a:r>
          </a:p>
        </p:txBody>
      </p:sp>
      <p:sp>
        <p:nvSpPr>
          <p:cNvPr id="36" name="TextBox 35">
            <a:extLst>
              <a:ext uri="{FF2B5EF4-FFF2-40B4-BE49-F238E27FC236}">
                <a16:creationId xmlns:a16="http://schemas.microsoft.com/office/drawing/2014/main" id="{F41F6FF4-96B5-49D3-8B28-21A62E445CDA}"/>
              </a:ext>
            </a:extLst>
          </p:cNvPr>
          <p:cNvSpPr txBox="1"/>
          <p:nvPr/>
        </p:nvSpPr>
        <p:spPr>
          <a:xfrm>
            <a:off x="1282890" y="2667674"/>
            <a:ext cx="9580728" cy="783193"/>
          </a:xfrm>
          <a:prstGeom prst="roundRect">
            <a:avLst/>
          </a:prstGeom>
          <a:solidFill>
            <a:srgbClr val="92D050"/>
          </a:solid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spcBef>
                <a:spcPts val="600"/>
              </a:spcBef>
              <a:spcAft>
                <a:spcPts val="600"/>
              </a:spcAft>
            </a:pP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“Portable Ventilator”</a:t>
            </a:r>
          </a:p>
        </p:txBody>
      </p:sp>
      <p:sp>
        <p:nvSpPr>
          <p:cNvPr id="15" name="Rectangle 14"/>
          <p:cNvSpPr/>
          <p:nvPr/>
        </p:nvSpPr>
        <p:spPr>
          <a:xfrm>
            <a:off x="973394" y="405194"/>
            <a:ext cx="10294373" cy="1538883"/>
          </a:xfrm>
          <a:prstGeom prst="rect">
            <a:avLst/>
          </a:prstGeom>
        </p:spPr>
        <p:txBody>
          <a:bodyPr wrap="square">
            <a:spAutoFit/>
          </a:bodyPr>
          <a:lstStyle/>
          <a:p>
            <a:pPr algn="ctr"/>
            <a:r>
              <a:rPr lang="en-US" sz="1400" dirty="0"/>
              <a:t> A Unit of Maharaja Education Trust® </a:t>
            </a:r>
          </a:p>
          <a:p>
            <a:pPr algn="ctr"/>
            <a:r>
              <a:rPr lang="en-US" sz="2800" b="1" dirty="0"/>
              <a:t>Maharaja Institute of Technology Thandavapura </a:t>
            </a:r>
          </a:p>
          <a:p>
            <a:pPr algn="ctr"/>
            <a:r>
              <a:rPr lang="en-US" sz="1400" dirty="0"/>
              <a:t>Approved by the AICTE &amp; Affiliated to  Visvesvaraya Technological University, Belagavi </a:t>
            </a:r>
          </a:p>
          <a:p>
            <a:pPr algn="ctr"/>
            <a:r>
              <a:rPr lang="en-US" sz="1400" dirty="0"/>
              <a:t>Accredited by ISO 9001:2015 &amp; ISO 21001:2018 </a:t>
            </a:r>
            <a:endParaRPr lang="en-US" dirty="0"/>
          </a:p>
          <a:p>
            <a:pPr algn="ctr"/>
            <a:r>
              <a:rPr lang="en-US" sz="2000" b="1" dirty="0"/>
              <a:t>NH766, Thandavapura, Nanjangud Taluk-571 302 , Mysore dist, Karnataka, India</a:t>
            </a:r>
            <a:r>
              <a:rPr lang="en-US" sz="2400" b="1" dirty="0"/>
              <a:t> </a:t>
            </a:r>
          </a:p>
        </p:txBody>
      </p:sp>
      <p:pic>
        <p:nvPicPr>
          <p:cNvPr id="16" name="Picture 15" descr="mitt_logo.png"/>
          <p:cNvPicPr>
            <a:picLocks noChangeAspect="1"/>
          </p:cNvPicPr>
          <p:nvPr/>
        </p:nvPicPr>
        <p:blipFill>
          <a:blip r:embed="rId3" cstate="print"/>
          <a:stretch>
            <a:fillRect/>
          </a:stretch>
        </p:blipFill>
        <p:spPr>
          <a:xfrm>
            <a:off x="743729" y="673665"/>
            <a:ext cx="899516" cy="872715"/>
          </a:xfrm>
          <a:prstGeom prst="rect">
            <a:avLst/>
          </a:prstGeom>
        </p:spPr>
      </p:pic>
      <p:pic>
        <p:nvPicPr>
          <p:cNvPr id="17" name="Picture 16" descr="mitt_logo.png"/>
          <p:cNvPicPr>
            <a:picLocks noChangeAspect="1"/>
          </p:cNvPicPr>
          <p:nvPr/>
        </p:nvPicPr>
        <p:blipFill>
          <a:blip r:embed="rId4" cstate="print"/>
          <a:stretch>
            <a:fillRect/>
          </a:stretch>
        </p:blipFill>
        <p:spPr>
          <a:xfrm>
            <a:off x="10553873" y="800313"/>
            <a:ext cx="872715" cy="872715"/>
          </a:xfrm>
          <a:prstGeom prst="rect">
            <a:avLst/>
          </a:prstGeom>
        </p:spPr>
      </p:pic>
      <p:sp>
        <p:nvSpPr>
          <p:cNvPr id="20" name="Frame 19">
            <a:extLst>
              <a:ext uri="{FF2B5EF4-FFF2-40B4-BE49-F238E27FC236}">
                <a16:creationId xmlns:a16="http://schemas.microsoft.com/office/drawing/2014/main" id="{34A8FDDB-173C-9564-1ABF-A883E757CFFD}"/>
              </a:ext>
            </a:extLst>
          </p:cNvPr>
          <p:cNvSpPr/>
          <p:nvPr/>
        </p:nvSpPr>
        <p:spPr>
          <a:xfrm>
            <a:off x="400050" y="400050"/>
            <a:ext cx="11410950" cy="5905500"/>
          </a:xfrm>
          <a:prstGeom prst="frame">
            <a:avLst>
              <a:gd name="adj1" fmla="val 98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ubtitle 2">
            <a:extLst>
              <a:ext uri="{FF2B5EF4-FFF2-40B4-BE49-F238E27FC236}">
                <a16:creationId xmlns:a16="http://schemas.microsoft.com/office/drawing/2014/main" id="{2FD2917B-2853-4208-8FE6-72388B0C5BA7}"/>
              </a:ext>
            </a:extLst>
          </p:cNvPr>
          <p:cNvSpPr txBox="1">
            <a:spLocks/>
          </p:cNvSpPr>
          <p:nvPr/>
        </p:nvSpPr>
        <p:spPr>
          <a:xfrm>
            <a:off x="711946" y="4571087"/>
            <a:ext cx="2306472" cy="40497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Guided By:</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22" name="Subtitle 2">
            <a:extLst>
              <a:ext uri="{FF2B5EF4-FFF2-40B4-BE49-F238E27FC236}">
                <a16:creationId xmlns:a16="http://schemas.microsoft.com/office/drawing/2014/main" id="{2FD2917B-2853-4208-8FE6-72388B0C5BA7}"/>
              </a:ext>
            </a:extLst>
          </p:cNvPr>
          <p:cNvSpPr txBox="1">
            <a:spLocks/>
          </p:cNvSpPr>
          <p:nvPr/>
        </p:nvSpPr>
        <p:spPr>
          <a:xfrm>
            <a:off x="508430" y="4926842"/>
            <a:ext cx="3244704" cy="1263619"/>
          </a:xfrm>
          <a:prstGeom prst="rect">
            <a:avLst/>
          </a:prstGeom>
        </p:spPr>
        <p:txBody>
          <a:bodyPr vert="horz" lIns="91440" tIns="45720" rIns="91440" bIns="45720" rtlCol="0">
            <a:noAutofit/>
          </a:bodyPr>
          <a:lstStyle/>
          <a:p>
            <a:pPr marL="0" marR="0" lvl="0" indent="0"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accent6">
                    <a:lumMod val="75000"/>
                  </a:schemeClr>
                </a:solidFill>
                <a:effectLst/>
                <a:uLnTx/>
                <a:uFillTx/>
              </a:rPr>
              <a:t>Mrs. </a:t>
            </a:r>
            <a:r>
              <a:rPr lang="en-US" sz="1600" b="1" dirty="0">
                <a:solidFill>
                  <a:schemeClr val="accent6">
                    <a:lumMod val="75000"/>
                  </a:schemeClr>
                </a:solidFill>
              </a:rPr>
              <a:t>Subhashini R</a:t>
            </a:r>
            <a:endParaRPr kumimoji="0" lang="en-US" sz="1600" b="0" i="0" u="none" strike="noStrike" kern="1200" cap="none" spc="0" normalizeH="0" baseline="0" noProof="0" dirty="0">
              <a:ln>
                <a:noFill/>
              </a:ln>
              <a:solidFill>
                <a:schemeClr val="accent2"/>
              </a:solidFill>
              <a:effectLst/>
              <a:uLnTx/>
              <a:uFillTx/>
            </a:endParaRPr>
          </a:p>
          <a:p>
            <a:pPr marL="0" marR="0" lvl="0" indent="0"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accent2"/>
                </a:solidFill>
                <a:effectLst/>
                <a:uLnTx/>
                <a:uFillTx/>
              </a:rPr>
              <a:t>Assistant Professor</a:t>
            </a:r>
          </a:p>
          <a:p>
            <a:pPr marL="0" marR="0" lvl="0" indent="0"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accent2"/>
                </a:solidFill>
                <a:effectLst/>
                <a:uLnTx/>
                <a:uFillTx/>
              </a:rPr>
              <a:t>Dept of ECE</a:t>
            </a:r>
          </a:p>
          <a:p>
            <a:pPr marL="0" marR="0" lvl="0" indent="0"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accent2"/>
                </a:solidFill>
                <a:effectLst/>
                <a:uLnTx/>
                <a:uFillTx/>
              </a:rPr>
              <a:t>MIT Thandavapura</a:t>
            </a:r>
          </a:p>
        </p:txBody>
      </p:sp>
    </p:spTree>
    <p:extLst>
      <p:ext uri="{BB962C8B-B14F-4D97-AF65-F5344CB8AC3E}">
        <p14:creationId xmlns:p14="http://schemas.microsoft.com/office/powerpoint/2010/main" val="373936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26C64-5411-3AB8-8A63-A97FF06D7FA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FC06655-4927-EF5A-5876-024F81C5A7BA}"/>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B28DAF3C-6432-79B6-6749-D8A56CB33AA3}"/>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CBAA5F1D-A650-76C9-CD09-BEEEF9BB718B}"/>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A9CF16-A355-B6D5-A4DF-D35B310F862F}"/>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487C955-2646-60B0-C091-422049D459CF}"/>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975E7703-3B3D-2843-E548-27B7E1060F70}"/>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2EE97B87-F03D-B74E-97DF-5FD34CA23076}"/>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F47952CE-2412-BBB5-EC15-17041D3C2689}"/>
              </a:ext>
            </a:extLst>
          </p:cNvPr>
          <p:cNvSpPr>
            <a:spLocks noGrp="1"/>
          </p:cNvSpPr>
          <p:nvPr>
            <p:ph type="ftr" sz="quarter" idx="11"/>
          </p:nvPr>
        </p:nvSpPr>
        <p:spPr/>
        <p:txBody>
          <a:bodyPr/>
          <a:lstStyle/>
          <a:p>
            <a:r>
              <a:rPr lang="en-US"/>
              <a:t>Dept of ECE, Maharaja Institute of Technology Thandavapura</a:t>
            </a:r>
          </a:p>
        </p:txBody>
      </p:sp>
      <p:graphicFrame>
        <p:nvGraphicFramePr>
          <p:cNvPr id="7" name="Table 6">
            <a:extLst>
              <a:ext uri="{FF2B5EF4-FFF2-40B4-BE49-F238E27FC236}">
                <a16:creationId xmlns:a16="http://schemas.microsoft.com/office/drawing/2014/main" id="{DD315D7A-F3F9-BBE8-7FF0-260431217422}"/>
              </a:ext>
            </a:extLst>
          </p:cNvPr>
          <p:cNvGraphicFramePr>
            <a:graphicFrameLocks noGrp="1"/>
          </p:cNvGraphicFramePr>
          <p:nvPr>
            <p:extLst>
              <p:ext uri="{D42A27DB-BD31-4B8C-83A1-F6EECF244321}">
                <p14:modId xmlns:p14="http://schemas.microsoft.com/office/powerpoint/2010/main" val="473457575"/>
              </p:ext>
            </p:extLst>
          </p:nvPr>
        </p:nvGraphicFramePr>
        <p:xfrm>
          <a:off x="705443" y="1343858"/>
          <a:ext cx="3506577" cy="4580385"/>
        </p:xfrm>
        <a:graphic>
          <a:graphicData uri="http://schemas.openxmlformats.org/drawingml/2006/table">
            <a:tbl>
              <a:tblPr firstRow="1" firstCol="1" bandRow="1">
                <a:tableStyleId>{5940675A-B579-460E-94D1-54222C63F5DA}</a:tableStyleId>
              </a:tblPr>
              <a:tblGrid>
                <a:gridCol w="1168859">
                  <a:extLst>
                    <a:ext uri="{9D8B030D-6E8A-4147-A177-3AD203B41FA5}">
                      <a16:colId xmlns:a16="http://schemas.microsoft.com/office/drawing/2014/main" val="1203650158"/>
                    </a:ext>
                  </a:extLst>
                </a:gridCol>
                <a:gridCol w="1168859">
                  <a:extLst>
                    <a:ext uri="{9D8B030D-6E8A-4147-A177-3AD203B41FA5}">
                      <a16:colId xmlns:a16="http://schemas.microsoft.com/office/drawing/2014/main" val="1096625921"/>
                    </a:ext>
                  </a:extLst>
                </a:gridCol>
                <a:gridCol w="1168859">
                  <a:extLst>
                    <a:ext uri="{9D8B030D-6E8A-4147-A177-3AD203B41FA5}">
                      <a16:colId xmlns:a16="http://schemas.microsoft.com/office/drawing/2014/main" val="2885980514"/>
                    </a:ext>
                  </a:extLst>
                </a:gridCol>
              </a:tblGrid>
              <a:tr h="199017">
                <a:tc rowSpan="2">
                  <a:txBody>
                    <a:bodyPr/>
                    <a:lstStyle/>
                    <a:p>
                      <a:pPr algn="l">
                        <a:lnSpc>
                          <a:spcPct val="150000"/>
                        </a:lnSpc>
                        <a:spcAft>
                          <a:spcPts val="800"/>
                        </a:spcAft>
                        <a:buNone/>
                      </a:pPr>
                      <a:r>
                        <a:rPr lang="en-IN" sz="800" kern="100" dirty="0">
                          <a:effectLst/>
                        </a:rPr>
                        <a:t>Board</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Name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Arduino® UNO R4 WiFi</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4155436750"/>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SKU</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ABX00087</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25698156"/>
                  </a:ext>
                </a:extLst>
              </a:tr>
              <a:tr h="199017">
                <a:tc>
                  <a:txBody>
                    <a:bodyPr/>
                    <a:lstStyle/>
                    <a:p>
                      <a:pPr algn="l">
                        <a:lnSpc>
                          <a:spcPct val="150000"/>
                        </a:lnSpc>
                        <a:spcAft>
                          <a:spcPts val="800"/>
                        </a:spcAft>
                        <a:buNone/>
                      </a:pPr>
                      <a:r>
                        <a:rPr lang="en-IN" sz="800" kern="100">
                          <a:effectLst/>
                        </a:rPr>
                        <a:t>Microcontroller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gridSpan="2">
                  <a:txBody>
                    <a:bodyPr/>
                    <a:lstStyle/>
                    <a:p>
                      <a:pPr algn="ctr">
                        <a:lnSpc>
                          <a:spcPct val="150000"/>
                        </a:lnSpc>
                        <a:spcAft>
                          <a:spcPts val="800"/>
                        </a:spcAft>
                        <a:buNone/>
                      </a:pPr>
                      <a:r>
                        <a:rPr lang="pt-BR" sz="800" kern="100">
                          <a:effectLst/>
                        </a:rPr>
                        <a:t>Renesas RA4M1 (Arm® Cortex®-M4)</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hMerge="1">
                  <a:txBody>
                    <a:bodyPr/>
                    <a:lstStyle/>
                    <a:p>
                      <a:endParaRPr lang="en-IN"/>
                    </a:p>
                  </a:txBody>
                  <a:tcPr/>
                </a:tc>
                <a:extLst>
                  <a:ext uri="{0D108BD9-81ED-4DB2-BD59-A6C34878D82A}">
                    <a16:rowId xmlns:a16="http://schemas.microsoft.com/office/drawing/2014/main" val="800456417"/>
                  </a:ext>
                </a:extLst>
              </a:tr>
              <a:tr h="199017">
                <a:tc>
                  <a:txBody>
                    <a:bodyPr/>
                    <a:lstStyle/>
                    <a:p>
                      <a:pPr algn="l">
                        <a:lnSpc>
                          <a:spcPct val="150000"/>
                        </a:lnSpc>
                        <a:spcAft>
                          <a:spcPts val="800"/>
                        </a:spcAft>
                        <a:buNone/>
                      </a:pPr>
                      <a:r>
                        <a:rPr lang="en-IN" sz="800" kern="100">
                          <a:effectLst/>
                        </a:rPr>
                        <a:t>USB</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USB-C®</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Programming Port</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111759473"/>
                  </a:ext>
                </a:extLst>
              </a:tr>
              <a:tr h="199017">
                <a:tc>
                  <a:txBody>
                    <a:bodyPr/>
                    <a:lstStyle/>
                    <a:p>
                      <a:pPr algn="l">
                        <a:lnSpc>
                          <a:spcPct val="150000"/>
                        </a:lnSpc>
                        <a:spcAft>
                          <a:spcPts val="800"/>
                        </a:spcAft>
                        <a:buNone/>
                      </a:pPr>
                      <a:r>
                        <a:rPr lang="en-IN" sz="800" kern="100">
                          <a:effectLst/>
                        </a:rPr>
                        <a:t>Pins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Digital I/O Pins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14</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383052164"/>
                  </a:ext>
                </a:extLst>
              </a:tr>
              <a:tr h="199017">
                <a:tc rowSpan="3">
                  <a:txBody>
                    <a:bodyPr/>
                    <a:lstStyle/>
                    <a:p>
                      <a:pPr algn="l">
                        <a:lnSpc>
                          <a:spcPct val="150000"/>
                        </a:lnSpc>
                        <a:spcAft>
                          <a:spcPts val="800"/>
                        </a:spcAft>
                        <a:buNone/>
                      </a:pPr>
                      <a:r>
                        <a:rPr lang="en-IN" sz="800" kern="100">
                          <a:effectLst/>
                        </a:rPr>
                        <a:t>Pins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dirty="0">
                          <a:effectLst/>
                        </a:rPr>
                        <a:t>Analog input pins</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6</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24593843"/>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DAC</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1</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079295257"/>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PWM pins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6</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3668711153"/>
                  </a:ext>
                </a:extLst>
              </a:tr>
              <a:tr h="199017">
                <a:tc rowSpan="4">
                  <a:txBody>
                    <a:bodyPr/>
                    <a:lstStyle/>
                    <a:p>
                      <a:pPr algn="l">
                        <a:lnSpc>
                          <a:spcPct val="150000"/>
                        </a:lnSpc>
                        <a:spcAft>
                          <a:spcPts val="800"/>
                        </a:spcAft>
                        <a:buNone/>
                      </a:pPr>
                      <a:r>
                        <a:rPr lang="en-IN" sz="800" kern="100">
                          <a:effectLst/>
                        </a:rPr>
                        <a:t>Communication</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UART</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Yes, 1x</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3306829650"/>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I2C</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Yes, 1x</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702961829"/>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SPI</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Yes, 1x</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853650418"/>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CAN</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Yes 1 CAN Bus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753597179"/>
                  </a:ext>
                </a:extLst>
              </a:tr>
              <a:tr h="199017">
                <a:tc rowSpan="3">
                  <a:txBody>
                    <a:bodyPr/>
                    <a:lstStyle/>
                    <a:p>
                      <a:pPr algn="l">
                        <a:lnSpc>
                          <a:spcPct val="150000"/>
                        </a:lnSpc>
                        <a:spcAft>
                          <a:spcPts val="800"/>
                        </a:spcAft>
                        <a:buNone/>
                      </a:pPr>
                      <a:r>
                        <a:rPr lang="en-IN" sz="800" kern="100">
                          <a:effectLst/>
                        </a:rPr>
                        <a:t>Power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Circuit operating voltage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5 V (ESP32-S3 is 3.3 V)</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666129412"/>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Input voltage (VIN)</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6-24 V</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3155648111"/>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DC Current per I/O Pin</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8 mA</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3280911711"/>
                  </a:ext>
                </a:extLst>
              </a:tr>
              <a:tr h="199017">
                <a:tc rowSpan="2">
                  <a:txBody>
                    <a:bodyPr/>
                    <a:lstStyle/>
                    <a:p>
                      <a:pPr algn="l">
                        <a:lnSpc>
                          <a:spcPct val="150000"/>
                        </a:lnSpc>
                        <a:spcAft>
                          <a:spcPts val="800"/>
                        </a:spcAft>
                        <a:buNone/>
                      </a:pPr>
                      <a:r>
                        <a:rPr lang="en-IN" sz="800" kern="100">
                          <a:effectLst/>
                        </a:rPr>
                        <a:t>Clock speed</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Main core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48 MHz</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999630560"/>
                  </a:ext>
                </a:extLst>
              </a:tr>
              <a:tr h="199017">
                <a:tc vMerge="1">
                  <a:txBody>
                    <a:bodyPr/>
                    <a:lstStyle/>
                    <a:p>
                      <a:endParaRPr lang="en-IN"/>
                    </a:p>
                  </a:txBody>
                  <a:tcPr/>
                </a:tc>
                <a:tc>
                  <a:txBody>
                    <a:bodyPr/>
                    <a:lstStyle/>
                    <a:p>
                      <a:pPr algn="ctr">
                        <a:lnSpc>
                          <a:spcPct val="150000"/>
                        </a:lnSpc>
                        <a:spcAft>
                          <a:spcPts val="800"/>
                        </a:spcAft>
                        <a:buNone/>
                      </a:pPr>
                      <a:r>
                        <a:rPr lang="en-IN" sz="800" kern="100">
                          <a:effectLst/>
                        </a:rPr>
                        <a:t>ESP32-S3</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up to 240 MHz</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3709445764"/>
                  </a:ext>
                </a:extLst>
              </a:tr>
              <a:tr h="199017">
                <a:tc rowSpan="2">
                  <a:txBody>
                    <a:bodyPr/>
                    <a:lstStyle/>
                    <a:p>
                      <a:pPr algn="l">
                        <a:lnSpc>
                          <a:spcPct val="150000"/>
                        </a:lnSpc>
                        <a:spcAft>
                          <a:spcPts val="800"/>
                        </a:spcAft>
                        <a:buNone/>
                      </a:pPr>
                      <a:r>
                        <a:rPr lang="en-IN" sz="800" kern="100">
                          <a:effectLst/>
                        </a:rPr>
                        <a:t>Memory</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RA4M1</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256 kB Flash, 32 kB RAM</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306145746"/>
                  </a:ext>
                </a:extLst>
              </a:tr>
              <a:tr h="371001">
                <a:tc vMerge="1">
                  <a:txBody>
                    <a:bodyPr/>
                    <a:lstStyle/>
                    <a:p>
                      <a:endParaRPr lang="en-IN"/>
                    </a:p>
                  </a:txBody>
                  <a:tcPr/>
                </a:tc>
                <a:tc>
                  <a:txBody>
                    <a:bodyPr/>
                    <a:lstStyle/>
                    <a:p>
                      <a:pPr algn="ctr">
                        <a:lnSpc>
                          <a:spcPct val="150000"/>
                        </a:lnSpc>
                        <a:spcAft>
                          <a:spcPts val="800"/>
                        </a:spcAft>
                        <a:buNone/>
                      </a:pPr>
                      <a:r>
                        <a:rPr lang="en-IN" sz="800" kern="100">
                          <a:effectLst/>
                        </a:rPr>
                        <a:t>ESP32-S3</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384 kB ROM, 512 kB SRAM</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554364232"/>
                  </a:ext>
                </a:extLst>
              </a:tr>
              <a:tr h="199017">
                <a:tc rowSpan="2">
                  <a:txBody>
                    <a:bodyPr/>
                    <a:lstStyle/>
                    <a:p>
                      <a:pPr algn="l">
                        <a:lnSpc>
                          <a:spcPct val="150000"/>
                        </a:lnSpc>
                        <a:spcAft>
                          <a:spcPts val="800"/>
                        </a:spcAft>
                        <a:buNone/>
                      </a:pPr>
                      <a:r>
                        <a:rPr lang="en-IN" sz="800" kern="100">
                          <a:effectLst/>
                        </a:rPr>
                        <a:t>Dimensions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tc>
                <a:tc>
                  <a:txBody>
                    <a:bodyPr/>
                    <a:lstStyle/>
                    <a:p>
                      <a:pPr algn="ctr">
                        <a:lnSpc>
                          <a:spcPct val="150000"/>
                        </a:lnSpc>
                        <a:spcAft>
                          <a:spcPts val="800"/>
                        </a:spcAft>
                        <a:buNone/>
                      </a:pPr>
                      <a:r>
                        <a:rPr lang="en-IN" sz="800" kern="100">
                          <a:effectLst/>
                        </a:rPr>
                        <a:t>Width</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a:effectLst/>
                        </a:rPr>
                        <a:t>68.85 mm</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2048873028"/>
                  </a:ext>
                </a:extLst>
              </a:tr>
              <a:tr h="199017">
                <a:tc vMerge="1">
                  <a:txBody>
                    <a:bodyPr/>
                    <a:lstStyle/>
                    <a:p>
                      <a:endParaRPr lang="en-IN"/>
                    </a:p>
                  </a:txBody>
                  <a:tcPr/>
                </a:tc>
                <a:tc>
                  <a:txBody>
                    <a:bodyPr/>
                    <a:lstStyle/>
                    <a:p>
                      <a:pPr algn="ctr">
                        <a:lnSpc>
                          <a:spcPct val="150000"/>
                        </a:lnSpc>
                        <a:spcAft>
                          <a:spcPts val="800"/>
                        </a:spcAft>
                        <a:buNone/>
                      </a:pPr>
                      <a:r>
                        <a:rPr lang="en-IN" sz="800" kern="100" dirty="0">
                          <a:effectLst/>
                        </a:rPr>
                        <a:t>Length</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tc>
                  <a:txBody>
                    <a:bodyPr/>
                    <a:lstStyle/>
                    <a:p>
                      <a:pPr algn="ctr">
                        <a:lnSpc>
                          <a:spcPct val="150000"/>
                        </a:lnSpc>
                        <a:spcAft>
                          <a:spcPts val="800"/>
                        </a:spcAft>
                        <a:buNone/>
                      </a:pPr>
                      <a:r>
                        <a:rPr lang="en-IN" sz="800" kern="100" dirty="0">
                          <a:effectLst/>
                        </a:rPr>
                        <a:t>53.34 mm</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996" marR="42996" marT="22692" marB="22692" anchor="ctr"/>
                </a:tc>
                <a:extLst>
                  <a:ext uri="{0D108BD9-81ED-4DB2-BD59-A6C34878D82A}">
                    <a16:rowId xmlns:a16="http://schemas.microsoft.com/office/drawing/2014/main" val="1556079913"/>
                  </a:ext>
                </a:extLst>
              </a:tr>
            </a:tbl>
          </a:graphicData>
        </a:graphic>
      </p:graphicFrame>
      <p:sp>
        <p:nvSpPr>
          <p:cNvPr id="10" name="Rectangle 2">
            <a:extLst>
              <a:ext uri="{FF2B5EF4-FFF2-40B4-BE49-F238E27FC236}">
                <a16:creationId xmlns:a16="http://schemas.microsoft.com/office/drawing/2014/main" id="{05EB743A-2C0C-A865-5BE6-739E31ADAF21}"/>
              </a:ext>
            </a:extLst>
          </p:cNvPr>
          <p:cNvSpPr>
            <a:spLocks noChangeArrowheads="1"/>
          </p:cNvSpPr>
          <p:nvPr/>
        </p:nvSpPr>
        <p:spPr bwMode="auto">
          <a:xfrm>
            <a:off x="691589" y="1005304"/>
            <a:ext cx="2904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10000" algn="l"/>
              </a:tabLst>
              <a:defRPr>
                <a:solidFill>
                  <a:schemeClr val="tx1"/>
                </a:solidFill>
                <a:latin typeface="Arial" panose="020B0604020202020204" pitchFamily="34" charset="0"/>
              </a:defRPr>
            </a:lvl1pPr>
            <a:lvl2pPr eaLnBrk="0" fontAlgn="base" hangingPunct="0">
              <a:spcBef>
                <a:spcPct val="0"/>
              </a:spcBef>
              <a:spcAft>
                <a:spcPct val="0"/>
              </a:spcAft>
              <a:tabLst>
                <a:tab pos="3810000" algn="l"/>
              </a:tabLst>
              <a:defRPr>
                <a:solidFill>
                  <a:schemeClr val="tx1"/>
                </a:solidFill>
                <a:latin typeface="Arial" panose="020B0604020202020204" pitchFamily="34" charset="0"/>
              </a:defRPr>
            </a:lvl2pPr>
            <a:lvl3pPr eaLnBrk="0" fontAlgn="base" hangingPunct="0">
              <a:spcBef>
                <a:spcPct val="0"/>
              </a:spcBef>
              <a:spcAft>
                <a:spcPct val="0"/>
              </a:spcAft>
              <a:tabLst>
                <a:tab pos="3810000" algn="l"/>
              </a:tabLst>
              <a:defRPr>
                <a:solidFill>
                  <a:schemeClr val="tx1"/>
                </a:solidFill>
                <a:latin typeface="Arial" panose="020B0604020202020204" pitchFamily="34" charset="0"/>
              </a:defRPr>
            </a:lvl3pPr>
            <a:lvl4pPr eaLnBrk="0" fontAlgn="base" hangingPunct="0">
              <a:spcBef>
                <a:spcPct val="0"/>
              </a:spcBef>
              <a:spcAft>
                <a:spcPct val="0"/>
              </a:spcAft>
              <a:tabLst>
                <a:tab pos="3810000" algn="l"/>
              </a:tabLst>
              <a:defRPr>
                <a:solidFill>
                  <a:schemeClr val="tx1"/>
                </a:solidFill>
                <a:latin typeface="Arial" panose="020B0604020202020204" pitchFamily="34" charset="0"/>
              </a:defRPr>
            </a:lvl4pPr>
            <a:lvl5pPr eaLnBrk="0" fontAlgn="base" hangingPunct="0">
              <a:spcBef>
                <a:spcPct val="0"/>
              </a:spcBef>
              <a:spcAft>
                <a:spcPct val="0"/>
              </a:spcAft>
              <a:tabLst>
                <a:tab pos="3810000" algn="l"/>
              </a:tabLst>
              <a:defRPr>
                <a:solidFill>
                  <a:schemeClr val="tx1"/>
                </a:solidFill>
                <a:latin typeface="Arial" panose="020B0604020202020204" pitchFamily="34" charset="0"/>
              </a:defRPr>
            </a:lvl5pPr>
            <a:lvl6pPr eaLnBrk="0" fontAlgn="base" hangingPunct="0">
              <a:spcBef>
                <a:spcPct val="0"/>
              </a:spcBef>
              <a:spcAft>
                <a:spcPct val="0"/>
              </a:spcAft>
              <a:tabLst>
                <a:tab pos="3810000" algn="l"/>
              </a:tabLst>
              <a:defRPr>
                <a:solidFill>
                  <a:schemeClr val="tx1"/>
                </a:solidFill>
                <a:latin typeface="Arial" panose="020B0604020202020204" pitchFamily="34" charset="0"/>
              </a:defRPr>
            </a:lvl6pPr>
            <a:lvl7pPr eaLnBrk="0" fontAlgn="base" hangingPunct="0">
              <a:spcBef>
                <a:spcPct val="0"/>
              </a:spcBef>
              <a:spcAft>
                <a:spcPct val="0"/>
              </a:spcAft>
              <a:tabLst>
                <a:tab pos="3810000" algn="l"/>
              </a:tabLst>
              <a:defRPr>
                <a:solidFill>
                  <a:schemeClr val="tx1"/>
                </a:solidFill>
                <a:latin typeface="Arial" panose="020B0604020202020204" pitchFamily="34" charset="0"/>
              </a:defRPr>
            </a:lvl7pPr>
            <a:lvl8pPr eaLnBrk="0" fontAlgn="base" hangingPunct="0">
              <a:spcBef>
                <a:spcPct val="0"/>
              </a:spcBef>
              <a:spcAft>
                <a:spcPct val="0"/>
              </a:spcAft>
              <a:tabLst>
                <a:tab pos="3810000" algn="l"/>
              </a:tabLst>
              <a:defRPr>
                <a:solidFill>
                  <a:schemeClr val="tx1"/>
                </a:solidFill>
                <a:latin typeface="Arial" panose="020B0604020202020204" pitchFamily="34" charset="0"/>
              </a:defRPr>
            </a:lvl8pPr>
            <a:lvl9pPr eaLnBrk="0" fontAlgn="base" hangingPunct="0">
              <a:spcBef>
                <a:spcPct val="0"/>
              </a:spcBef>
              <a:spcAft>
                <a:spcPct val="0"/>
              </a:spcAft>
              <a:tabLst>
                <a:tab pos="38100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3810000" algn="l"/>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Arduino Uno R4 Specifications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C3559150-72F5-15D8-D326-702600C31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922" y="1485899"/>
            <a:ext cx="6750050" cy="2936875"/>
          </a:xfrm>
          <a:prstGeom prst="rect">
            <a:avLst/>
          </a:prstGeom>
        </p:spPr>
      </p:pic>
      <p:sp>
        <p:nvSpPr>
          <p:cNvPr id="12" name="TextBox 11">
            <a:extLst>
              <a:ext uri="{FF2B5EF4-FFF2-40B4-BE49-F238E27FC236}">
                <a16:creationId xmlns:a16="http://schemas.microsoft.com/office/drawing/2014/main" id="{BD11746A-C7E0-6BB3-48AD-8E312725DCF8}"/>
              </a:ext>
            </a:extLst>
          </p:cNvPr>
          <p:cNvSpPr txBox="1"/>
          <p:nvPr/>
        </p:nvSpPr>
        <p:spPr>
          <a:xfrm>
            <a:off x="4931982" y="4422774"/>
            <a:ext cx="6096000" cy="463397"/>
          </a:xfrm>
          <a:prstGeom prst="rect">
            <a:avLst/>
          </a:prstGeom>
          <a:noFill/>
        </p:spPr>
        <p:txBody>
          <a:bodyPr wrap="square">
            <a:spAutoFit/>
          </a:bodyPr>
          <a:lstStyle/>
          <a:p>
            <a:pPr marL="450215" algn="ctr">
              <a:lnSpc>
                <a:spcPct val="150000"/>
              </a:lnSpc>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Arduino Uno R4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0947255"/>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8F152-C339-47BF-9032-714A9529AFE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DA8465-8142-BD5B-C477-BBFA8FF13427}"/>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67331DF-CCEC-946B-5018-894E0AEE1625}"/>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6612BCF5-CDC9-F14B-35EF-CF82E3C9828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0F8527-B0F8-951A-A7CB-449FD6110B6D}"/>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6226FC05-168A-34DF-44DC-329EBC162CA2}"/>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66B3493D-01E4-0897-3007-A9FF9CE80597}"/>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A23A49F3-46CD-84E2-3221-0B37860B3A8F}"/>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2CDAE31A-5D38-E306-2C3C-1E836074990E}"/>
              </a:ext>
            </a:extLst>
          </p:cNvPr>
          <p:cNvSpPr>
            <a:spLocks noGrp="1"/>
          </p:cNvSpPr>
          <p:nvPr>
            <p:ph type="ftr" sz="quarter" idx="11"/>
          </p:nvPr>
        </p:nvSpPr>
        <p:spPr/>
        <p:txBody>
          <a:bodyPr/>
          <a:lstStyle/>
          <a:p>
            <a:r>
              <a:rPr lang="en-US"/>
              <a:t>Dept of ECE, Maharaja Institute of Technology Thandavapura</a:t>
            </a:r>
          </a:p>
        </p:txBody>
      </p:sp>
      <p:graphicFrame>
        <p:nvGraphicFramePr>
          <p:cNvPr id="3" name="Table 2">
            <a:extLst>
              <a:ext uri="{FF2B5EF4-FFF2-40B4-BE49-F238E27FC236}">
                <a16:creationId xmlns:a16="http://schemas.microsoft.com/office/drawing/2014/main" id="{982BA928-6B14-6293-1D56-8FB1C85C1B43}"/>
              </a:ext>
            </a:extLst>
          </p:cNvPr>
          <p:cNvGraphicFramePr>
            <a:graphicFrameLocks noGrp="1"/>
          </p:cNvGraphicFramePr>
          <p:nvPr>
            <p:extLst>
              <p:ext uri="{D42A27DB-BD31-4B8C-83A1-F6EECF244321}">
                <p14:modId xmlns:p14="http://schemas.microsoft.com/office/powerpoint/2010/main" val="512233681"/>
              </p:ext>
            </p:extLst>
          </p:nvPr>
        </p:nvGraphicFramePr>
        <p:xfrm>
          <a:off x="686085" y="2025303"/>
          <a:ext cx="4656880" cy="3257118"/>
        </p:xfrm>
        <a:graphic>
          <a:graphicData uri="http://schemas.openxmlformats.org/drawingml/2006/table">
            <a:tbl>
              <a:tblPr>
                <a:tableStyleId>{5940675A-B579-460E-94D1-54222C63F5DA}</a:tableStyleId>
              </a:tblPr>
              <a:tblGrid>
                <a:gridCol w="2408538">
                  <a:extLst>
                    <a:ext uri="{9D8B030D-6E8A-4147-A177-3AD203B41FA5}">
                      <a16:colId xmlns:a16="http://schemas.microsoft.com/office/drawing/2014/main" val="3430138216"/>
                    </a:ext>
                  </a:extLst>
                </a:gridCol>
                <a:gridCol w="2248342">
                  <a:extLst>
                    <a:ext uri="{9D8B030D-6E8A-4147-A177-3AD203B41FA5}">
                      <a16:colId xmlns:a16="http://schemas.microsoft.com/office/drawing/2014/main" val="3811359147"/>
                    </a:ext>
                  </a:extLst>
                </a:gridCol>
              </a:tblGrid>
              <a:tr h="361902">
                <a:tc>
                  <a:txBody>
                    <a:bodyPr/>
                    <a:lstStyle/>
                    <a:p>
                      <a:pPr algn="ctr">
                        <a:lnSpc>
                          <a:spcPct val="150000"/>
                        </a:lnSpc>
                        <a:spcAft>
                          <a:spcPts val="800"/>
                        </a:spcAft>
                        <a:buNone/>
                      </a:pPr>
                      <a:r>
                        <a:rPr lang="en-IN" sz="1200" kern="100" dirty="0">
                          <a:effectLst/>
                        </a:rPr>
                        <a:t>Model Type: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LCD Display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404833581"/>
                  </a:ext>
                </a:extLst>
              </a:tr>
              <a:tr h="361902">
                <a:tc>
                  <a:txBody>
                    <a:bodyPr/>
                    <a:lstStyle/>
                    <a:p>
                      <a:pPr algn="ctr">
                        <a:lnSpc>
                          <a:spcPct val="150000"/>
                        </a:lnSpc>
                        <a:spcAft>
                          <a:spcPts val="800"/>
                        </a:spcAft>
                        <a:buNone/>
                      </a:pPr>
                      <a:r>
                        <a:rPr lang="en-IN" sz="1200" kern="100">
                          <a:effectLst/>
                        </a:rPr>
                        <a:t>Model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JHD659 Y/YG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736181060"/>
                  </a:ext>
                </a:extLst>
              </a:tr>
              <a:tr h="361902">
                <a:tc>
                  <a:txBody>
                    <a:bodyPr/>
                    <a:lstStyle/>
                    <a:p>
                      <a:pPr algn="ctr">
                        <a:lnSpc>
                          <a:spcPct val="150000"/>
                        </a:lnSpc>
                        <a:spcAft>
                          <a:spcPts val="800"/>
                        </a:spcAft>
                        <a:buNone/>
                      </a:pPr>
                      <a:r>
                        <a:rPr lang="en-IN" sz="1200" kern="100">
                          <a:effectLst/>
                        </a:rPr>
                        <a:t>Resolution: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16×4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072803095"/>
                  </a:ext>
                </a:extLst>
              </a:tr>
              <a:tr h="361902">
                <a:tc>
                  <a:txBody>
                    <a:bodyPr/>
                    <a:lstStyle/>
                    <a:p>
                      <a:pPr algn="ctr">
                        <a:lnSpc>
                          <a:spcPct val="150000"/>
                        </a:lnSpc>
                        <a:spcAft>
                          <a:spcPts val="800"/>
                        </a:spcAft>
                        <a:buNone/>
                      </a:pPr>
                      <a:r>
                        <a:rPr lang="en-IN" sz="1200" kern="100">
                          <a:effectLst/>
                        </a:rPr>
                        <a:t>Controller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SPLC780D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379014268"/>
                  </a:ext>
                </a:extLst>
              </a:tr>
              <a:tr h="361902">
                <a:tc>
                  <a:txBody>
                    <a:bodyPr/>
                    <a:lstStyle/>
                    <a:p>
                      <a:pPr algn="ctr">
                        <a:lnSpc>
                          <a:spcPct val="150000"/>
                        </a:lnSpc>
                        <a:spcAft>
                          <a:spcPts val="800"/>
                        </a:spcAft>
                        <a:buNone/>
                      </a:pPr>
                      <a:r>
                        <a:rPr lang="en-IN" sz="1200" kern="100">
                          <a:effectLst/>
                        </a:rPr>
                        <a:t>No. of Pins: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16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4086759991"/>
                  </a:ext>
                </a:extLst>
              </a:tr>
              <a:tr h="361902">
                <a:tc>
                  <a:txBody>
                    <a:bodyPr/>
                    <a:lstStyle/>
                    <a:p>
                      <a:pPr algn="ctr">
                        <a:lnSpc>
                          <a:spcPct val="150000"/>
                        </a:lnSpc>
                        <a:spcAft>
                          <a:spcPts val="800"/>
                        </a:spcAft>
                        <a:buNone/>
                      </a:pPr>
                      <a:r>
                        <a:rPr lang="en-IN" sz="1200" kern="100">
                          <a:effectLst/>
                        </a:rPr>
                        <a:t>Display Size (Inch):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1604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078567576"/>
                  </a:ext>
                </a:extLst>
              </a:tr>
              <a:tr h="361902">
                <a:tc>
                  <a:txBody>
                    <a:bodyPr/>
                    <a:lstStyle/>
                    <a:p>
                      <a:pPr algn="ctr">
                        <a:lnSpc>
                          <a:spcPct val="150000"/>
                        </a:lnSpc>
                        <a:spcAft>
                          <a:spcPts val="800"/>
                        </a:spcAft>
                        <a:buNone/>
                      </a:pPr>
                      <a:r>
                        <a:rPr lang="en-IN" sz="1200" kern="100">
                          <a:effectLst/>
                        </a:rPr>
                        <a:t>Length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87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182501821"/>
                  </a:ext>
                </a:extLst>
              </a:tr>
              <a:tr h="361902">
                <a:tc>
                  <a:txBody>
                    <a:bodyPr/>
                    <a:lstStyle/>
                    <a:p>
                      <a:pPr algn="ctr">
                        <a:lnSpc>
                          <a:spcPct val="150000"/>
                        </a:lnSpc>
                        <a:spcAft>
                          <a:spcPts val="800"/>
                        </a:spcAft>
                        <a:buNone/>
                      </a:pPr>
                      <a:r>
                        <a:rPr lang="en-IN" sz="1200" kern="100">
                          <a:effectLst/>
                        </a:rPr>
                        <a:t>Width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60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52841258"/>
                  </a:ext>
                </a:extLst>
              </a:tr>
              <a:tr h="361902">
                <a:tc>
                  <a:txBody>
                    <a:bodyPr/>
                    <a:lstStyle/>
                    <a:p>
                      <a:pPr algn="ctr">
                        <a:lnSpc>
                          <a:spcPct val="150000"/>
                        </a:lnSpc>
                        <a:spcAft>
                          <a:spcPts val="800"/>
                        </a:spcAft>
                        <a:buNone/>
                      </a:pPr>
                      <a:r>
                        <a:rPr lang="en-IN" sz="1200" kern="100">
                          <a:effectLst/>
                        </a:rPr>
                        <a:t>Height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dirty="0">
                          <a:effectLst/>
                        </a:rPr>
                        <a:t>12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504193383"/>
                  </a:ext>
                </a:extLst>
              </a:tr>
            </a:tbl>
          </a:graphicData>
        </a:graphic>
      </p:graphicFrame>
      <p:sp>
        <p:nvSpPr>
          <p:cNvPr id="5" name="Rectangle 1">
            <a:extLst>
              <a:ext uri="{FF2B5EF4-FFF2-40B4-BE49-F238E27FC236}">
                <a16:creationId xmlns:a16="http://schemas.microsoft.com/office/drawing/2014/main" id="{F21981BA-8F81-932F-C9A7-5940647B77D0}"/>
              </a:ext>
            </a:extLst>
          </p:cNvPr>
          <p:cNvSpPr>
            <a:spLocks noChangeArrowheads="1"/>
          </p:cNvSpPr>
          <p:nvPr/>
        </p:nvSpPr>
        <p:spPr bwMode="auto">
          <a:xfrm>
            <a:off x="686085" y="1554701"/>
            <a:ext cx="30540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28663" algn="l"/>
              </a:tabLst>
              <a:defRPr>
                <a:solidFill>
                  <a:schemeClr val="tx1"/>
                </a:solidFill>
                <a:latin typeface="Arial" panose="020B0604020202020204" pitchFamily="34" charset="0"/>
              </a:defRPr>
            </a:lvl1pPr>
            <a:lvl2pPr eaLnBrk="0" fontAlgn="base" hangingPunct="0">
              <a:spcBef>
                <a:spcPct val="0"/>
              </a:spcBef>
              <a:spcAft>
                <a:spcPct val="0"/>
              </a:spcAft>
              <a:tabLst>
                <a:tab pos="728663" algn="l"/>
              </a:tabLst>
              <a:defRPr>
                <a:solidFill>
                  <a:schemeClr val="tx1"/>
                </a:solidFill>
                <a:latin typeface="Arial" panose="020B0604020202020204" pitchFamily="34" charset="0"/>
              </a:defRPr>
            </a:lvl2pPr>
            <a:lvl3pPr eaLnBrk="0" fontAlgn="base" hangingPunct="0">
              <a:spcBef>
                <a:spcPct val="0"/>
              </a:spcBef>
              <a:spcAft>
                <a:spcPct val="0"/>
              </a:spcAft>
              <a:tabLst>
                <a:tab pos="728663" algn="l"/>
              </a:tabLst>
              <a:defRPr>
                <a:solidFill>
                  <a:schemeClr val="tx1"/>
                </a:solidFill>
                <a:latin typeface="Arial" panose="020B0604020202020204" pitchFamily="34" charset="0"/>
              </a:defRPr>
            </a:lvl3pPr>
            <a:lvl4pPr eaLnBrk="0" fontAlgn="base" hangingPunct="0">
              <a:spcBef>
                <a:spcPct val="0"/>
              </a:spcBef>
              <a:spcAft>
                <a:spcPct val="0"/>
              </a:spcAft>
              <a:tabLst>
                <a:tab pos="728663" algn="l"/>
              </a:tabLst>
              <a:defRPr>
                <a:solidFill>
                  <a:schemeClr val="tx1"/>
                </a:solidFill>
                <a:latin typeface="Arial" panose="020B0604020202020204" pitchFamily="34" charset="0"/>
              </a:defRPr>
            </a:lvl4pPr>
            <a:lvl5pPr eaLnBrk="0" fontAlgn="base" hangingPunct="0">
              <a:spcBef>
                <a:spcPct val="0"/>
              </a:spcBef>
              <a:spcAft>
                <a:spcPct val="0"/>
              </a:spcAft>
              <a:tabLst>
                <a:tab pos="728663" algn="l"/>
              </a:tabLst>
              <a:defRPr>
                <a:solidFill>
                  <a:schemeClr val="tx1"/>
                </a:solidFill>
                <a:latin typeface="Arial" panose="020B0604020202020204" pitchFamily="34" charset="0"/>
              </a:defRPr>
            </a:lvl5pPr>
            <a:lvl6pPr eaLnBrk="0" fontAlgn="base" hangingPunct="0">
              <a:spcBef>
                <a:spcPct val="0"/>
              </a:spcBef>
              <a:spcAft>
                <a:spcPct val="0"/>
              </a:spcAft>
              <a:tabLst>
                <a:tab pos="728663" algn="l"/>
              </a:tabLst>
              <a:defRPr>
                <a:solidFill>
                  <a:schemeClr val="tx1"/>
                </a:solidFill>
                <a:latin typeface="Arial" panose="020B0604020202020204" pitchFamily="34" charset="0"/>
              </a:defRPr>
            </a:lvl6pPr>
            <a:lvl7pPr eaLnBrk="0" fontAlgn="base" hangingPunct="0">
              <a:spcBef>
                <a:spcPct val="0"/>
              </a:spcBef>
              <a:spcAft>
                <a:spcPct val="0"/>
              </a:spcAft>
              <a:tabLst>
                <a:tab pos="728663" algn="l"/>
              </a:tabLst>
              <a:defRPr>
                <a:solidFill>
                  <a:schemeClr val="tx1"/>
                </a:solidFill>
                <a:latin typeface="Arial" panose="020B0604020202020204" pitchFamily="34" charset="0"/>
              </a:defRPr>
            </a:lvl7pPr>
            <a:lvl8pPr eaLnBrk="0" fontAlgn="base" hangingPunct="0">
              <a:spcBef>
                <a:spcPct val="0"/>
              </a:spcBef>
              <a:spcAft>
                <a:spcPct val="0"/>
              </a:spcAft>
              <a:tabLst>
                <a:tab pos="728663" algn="l"/>
              </a:tabLst>
              <a:defRPr>
                <a:solidFill>
                  <a:schemeClr val="tx1"/>
                </a:solidFill>
                <a:latin typeface="Arial" panose="020B0604020202020204" pitchFamily="34" charset="0"/>
              </a:defRPr>
            </a:lvl8pPr>
            <a:lvl9pPr eaLnBrk="0" fontAlgn="base" hangingPunct="0">
              <a:spcBef>
                <a:spcPct val="0"/>
              </a:spcBef>
              <a:spcAft>
                <a:spcPct val="0"/>
              </a:spcAft>
              <a:tabLst>
                <a:tab pos="7286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728663" algn="l"/>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16x2 LCD Display Specifications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D7BD197-18AA-BBF0-F510-AFAD09421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536055" y="2342889"/>
            <a:ext cx="3234690" cy="2077720"/>
          </a:xfrm>
          <a:prstGeom prst="rect">
            <a:avLst/>
          </a:prstGeom>
        </p:spPr>
      </p:pic>
      <p:sp>
        <p:nvSpPr>
          <p:cNvPr id="14" name="TextBox 13">
            <a:extLst>
              <a:ext uri="{FF2B5EF4-FFF2-40B4-BE49-F238E27FC236}">
                <a16:creationId xmlns:a16="http://schemas.microsoft.com/office/drawing/2014/main" id="{C17F36EC-72C6-A993-B3E8-BBB37476C1A8}"/>
              </a:ext>
            </a:extLst>
          </p:cNvPr>
          <p:cNvSpPr txBox="1"/>
          <p:nvPr/>
        </p:nvSpPr>
        <p:spPr>
          <a:xfrm>
            <a:off x="4296336" y="5022776"/>
            <a:ext cx="6441140" cy="463397"/>
          </a:xfrm>
          <a:prstGeom prst="rect">
            <a:avLst/>
          </a:prstGeom>
          <a:noFill/>
        </p:spPr>
        <p:txBody>
          <a:bodyPr wrap="square">
            <a:spAutoFit/>
          </a:bodyPr>
          <a:lstStyle/>
          <a:p>
            <a:pPr marL="450215" algn="ctr">
              <a:lnSpc>
                <a:spcPct val="150000"/>
              </a:lnSpc>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16x2 LCD Display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5756662"/>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70C4-F1A7-0450-CD75-C670F6D7E9C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A7EEA3A-3416-1861-29DE-DB399BF6B37E}"/>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8BC75471-2EC4-A69F-9047-1E94234783D0}"/>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24C4CE0F-816A-7B9B-BDF2-07743161D23A}"/>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260CC1-B1FD-CDDA-11C9-FAB9A0C8AEBF}"/>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789DDFFE-6CA0-212A-1DC3-4866CD966C0F}"/>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F22FC080-710D-1CAE-1F72-3A7BFE8A9ECF}"/>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8EFA6C51-1C3C-B80C-C91E-523137C6D289}"/>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8EB80A9E-F090-3428-DE69-F1F6C2AB041D}"/>
              </a:ext>
            </a:extLst>
          </p:cNvPr>
          <p:cNvSpPr>
            <a:spLocks noGrp="1"/>
          </p:cNvSpPr>
          <p:nvPr>
            <p:ph type="ftr" sz="quarter" idx="11"/>
          </p:nvPr>
        </p:nvSpPr>
        <p:spPr/>
        <p:txBody>
          <a:bodyPr/>
          <a:lstStyle/>
          <a:p>
            <a:r>
              <a:rPr lang="en-US"/>
              <a:t>Dept of ECE, Maharaja Institute of Technology Thandavapura</a:t>
            </a:r>
          </a:p>
        </p:txBody>
      </p:sp>
      <p:graphicFrame>
        <p:nvGraphicFramePr>
          <p:cNvPr id="6" name="Table 5">
            <a:extLst>
              <a:ext uri="{FF2B5EF4-FFF2-40B4-BE49-F238E27FC236}">
                <a16:creationId xmlns:a16="http://schemas.microsoft.com/office/drawing/2014/main" id="{67B67776-BCCA-C17E-0870-381B7DDFA33A}"/>
              </a:ext>
            </a:extLst>
          </p:cNvPr>
          <p:cNvGraphicFramePr>
            <a:graphicFrameLocks noGrp="1"/>
          </p:cNvGraphicFramePr>
          <p:nvPr>
            <p:extLst>
              <p:ext uri="{D42A27DB-BD31-4B8C-83A1-F6EECF244321}">
                <p14:modId xmlns:p14="http://schemas.microsoft.com/office/powerpoint/2010/main" val="1914650118"/>
              </p:ext>
            </p:extLst>
          </p:nvPr>
        </p:nvGraphicFramePr>
        <p:xfrm>
          <a:off x="948835" y="2097742"/>
          <a:ext cx="4275268" cy="3316881"/>
        </p:xfrm>
        <a:graphic>
          <a:graphicData uri="http://schemas.openxmlformats.org/drawingml/2006/table">
            <a:tbl>
              <a:tblPr>
                <a:tableStyleId>{5940675A-B579-460E-94D1-54222C63F5DA}</a:tableStyleId>
              </a:tblPr>
              <a:tblGrid>
                <a:gridCol w="2137634">
                  <a:extLst>
                    <a:ext uri="{9D8B030D-6E8A-4147-A177-3AD203B41FA5}">
                      <a16:colId xmlns:a16="http://schemas.microsoft.com/office/drawing/2014/main" val="57049529"/>
                    </a:ext>
                  </a:extLst>
                </a:gridCol>
                <a:gridCol w="2137634">
                  <a:extLst>
                    <a:ext uri="{9D8B030D-6E8A-4147-A177-3AD203B41FA5}">
                      <a16:colId xmlns:a16="http://schemas.microsoft.com/office/drawing/2014/main" val="2014715304"/>
                    </a:ext>
                  </a:extLst>
                </a:gridCol>
              </a:tblGrid>
              <a:tr h="380746">
                <a:tc>
                  <a:txBody>
                    <a:bodyPr/>
                    <a:lstStyle/>
                    <a:p>
                      <a:pPr algn="ctr">
                        <a:lnSpc>
                          <a:spcPct val="150000"/>
                        </a:lnSpc>
                        <a:spcAft>
                          <a:spcPts val="800"/>
                        </a:spcAft>
                        <a:buNone/>
                      </a:pPr>
                      <a:r>
                        <a:rPr lang="en-IN" sz="1200" kern="100" dirty="0">
                          <a:effectLst/>
                        </a:rPr>
                        <a:t>Item Type: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IN" sz="1200" kern="100">
                          <a:effectLst/>
                        </a:rPr>
                        <a:t>Sensor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9632142"/>
                  </a:ext>
                </a:extLst>
              </a:tr>
              <a:tr h="388116">
                <a:tc>
                  <a:txBody>
                    <a:bodyPr/>
                    <a:lstStyle/>
                    <a:p>
                      <a:pPr algn="ctr">
                        <a:lnSpc>
                          <a:spcPct val="150000"/>
                        </a:lnSpc>
                        <a:spcAft>
                          <a:spcPts val="800"/>
                        </a:spcAft>
                        <a:buNone/>
                      </a:pPr>
                      <a:r>
                        <a:rPr lang="en-IN" sz="1200" kern="100">
                          <a:effectLst/>
                        </a:rPr>
                        <a:t>Model 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US" sz="1200" kern="100">
                          <a:effectLst/>
                        </a:rPr>
                        <a:t>Heart Rate Sensor, Pulse Oximeter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2684743"/>
                  </a:ext>
                </a:extLst>
              </a:tr>
              <a:tr h="506024">
                <a:tc>
                  <a:txBody>
                    <a:bodyPr/>
                    <a:lstStyle/>
                    <a:p>
                      <a:pPr algn="ctr">
                        <a:lnSpc>
                          <a:spcPct val="150000"/>
                        </a:lnSpc>
                        <a:spcAft>
                          <a:spcPts val="800"/>
                        </a:spcAft>
                        <a:buNone/>
                      </a:pPr>
                      <a:r>
                        <a:rPr lang="en-IN" sz="1200" kern="100">
                          <a:effectLst/>
                        </a:rPr>
                        <a:t>Operating Voltage (V):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IN" sz="1200" kern="100" dirty="0">
                          <a:effectLst/>
                        </a:rPr>
                        <a:t>3.3 to 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8099227"/>
                  </a:ext>
                </a:extLst>
              </a:tr>
              <a:tr h="388116">
                <a:tc>
                  <a:txBody>
                    <a:bodyPr/>
                    <a:lstStyle/>
                    <a:p>
                      <a:pPr algn="ctr">
                        <a:lnSpc>
                          <a:spcPct val="150000"/>
                        </a:lnSpc>
                        <a:spcAft>
                          <a:spcPts val="800"/>
                        </a:spcAft>
                        <a:buNone/>
                      </a:pPr>
                      <a:r>
                        <a:rPr lang="en-IN" sz="1200" kern="100" dirty="0">
                          <a:effectLst/>
                        </a:rPr>
                        <a:t>Model No.: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IN" sz="1200" kern="100">
                          <a:effectLst/>
                        </a:rPr>
                        <a:t>MAX30100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60939181"/>
                  </a:ext>
                </a:extLst>
              </a:tr>
              <a:tr h="388116">
                <a:tc>
                  <a:txBody>
                    <a:bodyPr/>
                    <a:lstStyle/>
                    <a:p>
                      <a:pPr algn="ctr">
                        <a:lnSpc>
                          <a:spcPct val="150000"/>
                        </a:lnSpc>
                        <a:spcAft>
                          <a:spcPts val="800"/>
                        </a:spcAft>
                        <a:buNone/>
                      </a:pPr>
                      <a:r>
                        <a:rPr lang="en-IN" sz="1200" kern="100">
                          <a:effectLst/>
                        </a:rPr>
                        <a:t>Interface: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IN" sz="1200" kern="100">
                          <a:effectLst/>
                        </a:rPr>
                        <a:t>I2C Interface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3955571"/>
                  </a:ext>
                </a:extLst>
              </a:tr>
              <a:tr h="670933">
                <a:tc>
                  <a:txBody>
                    <a:bodyPr/>
                    <a:lstStyle/>
                    <a:p>
                      <a:pPr algn="ctr">
                        <a:lnSpc>
                          <a:spcPct val="150000"/>
                        </a:lnSpc>
                        <a:spcAft>
                          <a:spcPts val="800"/>
                        </a:spcAft>
                        <a:buNone/>
                      </a:pPr>
                      <a:r>
                        <a:rPr lang="en-IN" sz="1200" kern="100">
                          <a:effectLst/>
                        </a:rPr>
                        <a:t>Wavelength (nm)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US" sz="1200" kern="100" dirty="0">
                          <a:effectLst/>
                        </a:rPr>
                        <a:t>LED peak wavelength 660nm/880nm</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2200599"/>
                  </a:ext>
                </a:extLst>
              </a:tr>
              <a:tr h="462627">
                <a:tc>
                  <a:txBody>
                    <a:bodyPr/>
                    <a:lstStyle/>
                    <a:p>
                      <a:pPr algn="ctr">
                        <a:lnSpc>
                          <a:spcPct val="150000"/>
                        </a:lnSpc>
                        <a:spcAft>
                          <a:spcPts val="800"/>
                        </a:spcAft>
                        <a:buNone/>
                      </a:pPr>
                      <a:r>
                        <a:rPr lang="en-IN" sz="1200" kern="100">
                          <a:effectLst/>
                        </a:rPr>
                        <a:t>Dimensions (mm)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en-IN" sz="1200" kern="100" dirty="0">
                          <a:effectLst/>
                        </a:rPr>
                        <a:t>0.5 x 8.5mm</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49504054"/>
                  </a:ext>
                </a:extLst>
              </a:tr>
            </a:tbl>
          </a:graphicData>
        </a:graphic>
      </p:graphicFrame>
      <p:sp>
        <p:nvSpPr>
          <p:cNvPr id="7" name="Rectangle 1">
            <a:extLst>
              <a:ext uri="{FF2B5EF4-FFF2-40B4-BE49-F238E27FC236}">
                <a16:creationId xmlns:a16="http://schemas.microsoft.com/office/drawing/2014/main" id="{6F58A6BD-A8B9-77FD-95F6-47FA630F74A2}"/>
              </a:ext>
            </a:extLst>
          </p:cNvPr>
          <p:cNvSpPr>
            <a:spLocks noChangeArrowheads="1"/>
          </p:cNvSpPr>
          <p:nvPr/>
        </p:nvSpPr>
        <p:spPr bwMode="auto">
          <a:xfrm>
            <a:off x="948836" y="1632456"/>
            <a:ext cx="40318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10000" algn="l"/>
              </a:tabLst>
              <a:defRPr>
                <a:solidFill>
                  <a:schemeClr val="tx1"/>
                </a:solidFill>
                <a:latin typeface="Arial" panose="020B0604020202020204" pitchFamily="34" charset="0"/>
              </a:defRPr>
            </a:lvl1pPr>
            <a:lvl2pPr eaLnBrk="0" fontAlgn="base" hangingPunct="0">
              <a:spcBef>
                <a:spcPct val="0"/>
              </a:spcBef>
              <a:spcAft>
                <a:spcPct val="0"/>
              </a:spcAft>
              <a:tabLst>
                <a:tab pos="3810000" algn="l"/>
              </a:tabLst>
              <a:defRPr>
                <a:solidFill>
                  <a:schemeClr val="tx1"/>
                </a:solidFill>
                <a:latin typeface="Arial" panose="020B0604020202020204" pitchFamily="34" charset="0"/>
              </a:defRPr>
            </a:lvl2pPr>
            <a:lvl3pPr eaLnBrk="0" fontAlgn="base" hangingPunct="0">
              <a:spcBef>
                <a:spcPct val="0"/>
              </a:spcBef>
              <a:spcAft>
                <a:spcPct val="0"/>
              </a:spcAft>
              <a:tabLst>
                <a:tab pos="3810000" algn="l"/>
              </a:tabLst>
              <a:defRPr>
                <a:solidFill>
                  <a:schemeClr val="tx1"/>
                </a:solidFill>
                <a:latin typeface="Arial" panose="020B0604020202020204" pitchFamily="34" charset="0"/>
              </a:defRPr>
            </a:lvl3pPr>
            <a:lvl4pPr eaLnBrk="0" fontAlgn="base" hangingPunct="0">
              <a:spcBef>
                <a:spcPct val="0"/>
              </a:spcBef>
              <a:spcAft>
                <a:spcPct val="0"/>
              </a:spcAft>
              <a:tabLst>
                <a:tab pos="3810000" algn="l"/>
              </a:tabLst>
              <a:defRPr>
                <a:solidFill>
                  <a:schemeClr val="tx1"/>
                </a:solidFill>
                <a:latin typeface="Arial" panose="020B0604020202020204" pitchFamily="34" charset="0"/>
              </a:defRPr>
            </a:lvl4pPr>
            <a:lvl5pPr eaLnBrk="0" fontAlgn="base" hangingPunct="0">
              <a:spcBef>
                <a:spcPct val="0"/>
              </a:spcBef>
              <a:spcAft>
                <a:spcPct val="0"/>
              </a:spcAft>
              <a:tabLst>
                <a:tab pos="3810000" algn="l"/>
              </a:tabLst>
              <a:defRPr>
                <a:solidFill>
                  <a:schemeClr val="tx1"/>
                </a:solidFill>
                <a:latin typeface="Arial" panose="020B0604020202020204" pitchFamily="34" charset="0"/>
              </a:defRPr>
            </a:lvl5pPr>
            <a:lvl6pPr eaLnBrk="0" fontAlgn="base" hangingPunct="0">
              <a:spcBef>
                <a:spcPct val="0"/>
              </a:spcBef>
              <a:spcAft>
                <a:spcPct val="0"/>
              </a:spcAft>
              <a:tabLst>
                <a:tab pos="3810000" algn="l"/>
              </a:tabLst>
              <a:defRPr>
                <a:solidFill>
                  <a:schemeClr val="tx1"/>
                </a:solidFill>
                <a:latin typeface="Arial" panose="020B0604020202020204" pitchFamily="34" charset="0"/>
              </a:defRPr>
            </a:lvl6pPr>
            <a:lvl7pPr eaLnBrk="0" fontAlgn="base" hangingPunct="0">
              <a:spcBef>
                <a:spcPct val="0"/>
              </a:spcBef>
              <a:spcAft>
                <a:spcPct val="0"/>
              </a:spcAft>
              <a:tabLst>
                <a:tab pos="3810000" algn="l"/>
              </a:tabLst>
              <a:defRPr>
                <a:solidFill>
                  <a:schemeClr val="tx1"/>
                </a:solidFill>
                <a:latin typeface="Arial" panose="020B0604020202020204" pitchFamily="34" charset="0"/>
              </a:defRPr>
            </a:lvl7pPr>
            <a:lvl8pPr eaLnBrk="0" fontAlgn="base" hangingPunct="0">
              <a:spcBef>
                <a:spcPct val="0"/>
              </a:spcBef>
              <a:spcAft>
                <a:spcPct val="0"/>
              </a:spcAft>
              <a:tabLst>
                <a:tab pos="3810000" algn="l"/>
              </a:tabLst>
              <a:defRPr>
                <a:solidFill>
                  <a:schemeClr val="tx1"/>
                </a:solidFill>
                <a:latin typeface="Arial" panose="020B0604020202020204" pitchFamily="34" charset="0"/>
              </a:defRPr>
            </a:lvl8pPr>
            <a:lvl9pPr eaLnBrk="0" fontAlgn="base" hangingPunct="0">
              <a:spcBef>
                <a:spcPct val="0"/>
              </a:spcBef>
              <a:spcAft>
                <a:spcPct val="0"/>
              </a:spcAft>
              <a:tabLst>
                <a:tab pos="38100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810000" algn="l"/>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MAX30100 Heart Rate Specifications</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810000" algn="l"/>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8199390E-CD44-5A77-DB9F-04A54A3DDAE0}"/>
              </a:ext>
            </a:extLst>
          </p:cNvPr>
          <p:cNvPicPr>
            <a:picLocks noChangeAspect="1"/>
          </p:cNvPicPr>
          <p:nvPr/>
        </p:nvPicPr>
        <p:blipFill rotWithShape="1">
          <a:blip r:embed="rId4">
            <a:extLst>
              <a:ext uri="{28A0092B-C50C-407E-A947-70E740481C1C}">
                <a14:useLocalDpi xmlns:a14="http://schemas.microsoft.com/office/drawing/2010/main" val="0"/>
              </a:ext>
            </a:extLst>
          </a:blip>
          <a:srcRect l="11267" t="15048" r="14648" b="19121"/>
          <a:stretch/>
        </p:blipFill>
        <p:spPr bwMode="auto">
          <a:xfrm>
            <a:off x="7591126" y="2339340"/>
            <a:ext cx="2729230" cy="2179320"/>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A1042389-310E-7667-3FD5-872395118B0F}"/>
              </a:ext>
            </a:extLst>
          </p:cNvPr>
          <p:cNvSpPr txBox="1"/>
          <p:nvPr/>
        </p:nvSpPr>
        <p:spPr>
          <a:xfrm>
            <a:off x="5638798" y="4491906"/>
            <a:ext cx="6096000" cy="463397"/>
          </a:xfrm>
          <a:prstGeom prst="rect">
            <a:avLst/>
          </a:prstGeom>
          <a:noFill/>
        </p:spPr>
        <p:txBody>
          <a:bodyPr wrap="square">
            <a:spAutoFit/>
          </a:bodyPr>
          <a:lstStyle/>
          <a:p>
            <a:pPr marL="450215" algn="ctr">
              <a:lnSpc>
                <a:spcPct val="150000"/>
              </a:lnSpc>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MAX30100 Heart Rate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412027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4C1C-0D60-C71C-B4FC-F15E98F6F7E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0D840E-941F-810C-3F3C-085DB32D530C}"/>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F65016BE-E3E6-EDEC-4DDC-E5D61A989A77}"/>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B64E3057-E967-2902-D273-875E6E22B55E}"/>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B00E09-76C6-31F9-705B-D68CACB7B234}"/>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939A3CC-C042-6ACD-9090-8F3D05157DE7}"/>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41A1B9CA-BEAD-6F7F-4871-725F3F27B05E}"/>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C2303A8F-DB36-F148-3933-95EB682A3A4A}"/>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68DF06BF-902F-7141-EC91-99D722AF8A32}"/>
              </a:ext>
            </a:extLst>
          </p:cNvPr>
          <p:cNvSpPr>
            <a:spLocks noGrp="1"/>
          </p:cNvSpPr>
          <p:nvPr>
            <p:ph type="ftr" sz="quarter" idx="11"/>
          </p:nvPr>
        </p:nvSpPr>
        <p:spPr/>
        <p:txBody>
          <a:bodyPr/>
          <a:lstStyle/>
          <a:p>
            <a:r>
              <a:rPr lang="en-US"/>
              <a:t>Dept of ECE, Maharaja Institute of Technology Thandavapura</a:t>
            </a:r>
          </a:p>
        </p:txBody>
      </p:sp>
      <p:sp>
        <p:nvSpPr>
          <p:cNvPr id="5" name="TextBox 4">
            <a:extLst>
              <a:ext uri="{FF2B5EF4-FFF2-40B4-BE49-F238E27FC236}">
                <a16:creationId xmlns:a16="http://schemas.microsoft.com/office/drawing/2014/main" id="{AC746E54-1D7B-21FE-4B51-E8A4CBFB7D85}"/>
              </a:ext>
            </a:extLst>
          </p:cNvPr>
          <p:cNvSpPr txBox="1"/>
          <p:nvPr/>
        </p:nvSpPr>
        <p:spPr>
          <a:xfrm>
            <a:off x="493987" y="1444637"/>
            <a:ext cx="6096000" cy="3910686"/>
          </a:xfrm>
          <a:prstGeom prst="rect">
            <a:avLst/>
          </a:prstGeom>
          <a:noFill/>
        </p:spPr>
        <p:txBody>
          <a:bodyPr wrap="square">
            <a:spAutoFit/>
          </a:bodyPr>
          <a:lstStyle/>
          <a:p>
            <a:pPr marL="450215" algn="just">
              <a:lnSpc>
                <a:spcPct val="150000"/>
              </a:lnSpc>
              <a:spcAft>
                <a:spcPts val="800"/>
              </a:spcAft>
              <a:buNone/>
              <a:tabLst>
                <a:tab pos="38100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SIM800L GSM Module Specifications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ctr">
              <a:lnSpc>
                <a:spcPct val="150000"/>
              </a:lnSpc>
              <a:spcBef>
                <a:spcPts val="1200"/>
              </a:spcBef>
              <a:spcAft>
                <a:spcPts val="800"/>
              </a:spcAft>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buNone/>
              <a:tabLst>
                <a:tab pos="38100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50000"/>
              </a:lnSpc>
              <a:spcAft>
                <a:spcPts val="800"/>
              </a:spcAft>
              <a:buNone/>
              <a:tabLst>
                <a:tab pos="815340" algn="l"/>
              </a:tabLs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1200"/>
              </a:spcBef>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EF2076CE-02B4-7214-9888-330C5B187733}"/>
              </a:ext>
            </a:extLst>
          </p:cNvPr>
          <p:cNvGraphicFramePr>
            <a:graphicFrameLocks noGrp="1"/>
          </p:cNvGraphicFramePr>
          <p:nvPr>
            <p:extLst>
              <p:ext uri="{D42A27DB-BD31-4B8C-83A1-F6EECF244321}">
                <p14:modId xmlns:p14="http://schemas.microsoft.com/office/powerpoint/2010/main" val="1555136215"/>
              </p:ext>
            </p:extLst>
          </p:nvPr>
        </p:nvGraphicFramePr>
        <p:xfrm>
          <a:off x="918882" y="2153515"/>
          <a:ext cx="4271682" cy="2013383"/>
        </p:xfrm>
        <a:graphic>
          <a:graphicData uri="http://schemas.openxmlformats.org/drawingml/2006/table">
            <a:tbl>
              <a:tblPr firstRow="1" firstCol="1" bandRow="1">
                <a:tableStyleId>{5940675A-B579-460E-94D1-54222C63F5DA}</a:tableStyleId>
              </a:tblPr>
              <a:tblGrid>
                <a:gridCol w="2135841">
                  <a:extLst>
                    <a:ext uri="{9D8B030D-6E8A-4147-A177-3AD203B41FA5}">
                      <a16:colId xmlns:a16="http://schemas.microsoft.com/office/drawing/2014/main" val="2809305729"/>
                    </a:ext>
                  </a:extLst>
                </a:gridCol>
                <a:gridCol w="2135841">
                  <a:extLst>
                    <a:ext uri="{9D8B030D-6E8A-4147-A177-3AD203B41FA5}">
                      <a16:colId xmlns:a16="http://schemas.microsoft.com/office/drawing/2014/main" val="3042391976"/>
                    </a:ext>
                  </a:extLst>
                </a:gridCol>
              </a:tblGrid>
              <a:tr h="387922">
                <a:tc>
                  <a:txBody>
                    <a:bodyPr/>
                    <a:lstStyle/>
                    <a:p>
                      <a:pPr marL="450215" algn="ctr">
                        <a:lnSpc>
                          <a:spcPct val="150000"/>
                        </a:lnSpc>
                        <a:spcAft>
                          <a:spcPts val="800"/>
                        </a:spcAft>
                        <a:buNone/>
                        <a:tabLst>
                          <a:tab pos="815340" algn="l"/>
                        </a:tabLst>
                      </a:pPr>
                      <a:r>
                        <a:rPr lang="en-IN" sz="1200" kern="100">
                          <a:effectLst/>
                        </a:rPr>
                        <a:t>Item 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marL="450215" algn="ctr">
                        <a:lnSpc>
                          <a:spcPct val="150000"/>
                        </a:lnSpc>
                        <a:spcAft>
                          <a:spcPts val="800"/>
                        </a:spcAft>
                        <a:buNone/>
                        <a:tabLst>
                          <a:tab pos="815340" algn="l"/>
                        </a:tabLst>
                      </a:pPr>
                      <a:r>
                        <a:rPr lang="en-IN" sz="1200" kern="100">
                          <a:effectLst/>
                        </a:rPr>
                        <a:t>Module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248145306"/>
                  </a:ext>
                </a:extLst>
              </a:tr>
              <a:tr h="612820">
                <a:tc>
                  <a:txBody>
                    <a:bodyPr/>
                    <a:lstStyle/>
                    <a:p>
                      <a:pPr marL="450215" algn="ctr">
                        <a:lnSpc>
                          <a:spcPct val="150000"/>
                        </a:lnSpc>
                        <a:spcAft>
                          <a:spcPts val="800"/>
                        </a:spcAft>
                        <a:buNone/>
                        <a:tabLst>
                          <a:tab pos="815340" algn="l"/>
                        </a:tabLst>
                      </a:pPr>
                      <a:r>
                        <a:rPr lang="en-IN" sz="1200" kern="100" dirty="0">
                          <a:effectLst/>
                        </a:rPr>
                        <a:t>Module Type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marL="450215" algn="ctr">
                        <a:lnSpc>
                          <a:spcPct val="150000"/>
                        </a:lnSpc>
                        <a:spcAft>
                          <a:spcPts val="800"/>
                        </a:spcAft>
                        <a:buNone/>
                        <a:tabLst>
                          <a:tab pos="815340" algn="l"/>
                        </a:tabLst>
                      </a:pPr>
                      <a:r>
                        <a:rPr lang="en-IN" sz="1200" kern="100">
                          <a:effectLst/>
                        </a:rPr>
                        <a:t>GPRS Module, GSM Module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985822490"/>
                  </a:ext>
                </a:extLst>
              </a:tr>
              <a:tr h="612820">
                <a:tc>
                  <a:txBody>
                    <a:bodyPr/>
                    <a:lstStyle/>
                    <a:p>
                      <a:pPr marL="450215" algn="ctr">
                        <a:lnSpc>
                          <a:spcPct val="150000"/>
                        </a:lnSpc>
                        <a:spcAft>
                          <a:spcPts val="800"/>
                        </a:spcAft>
                        <a:buNone/>
                        <a:tabLst>
                          <a:tab pos="815340" algn="l"/>
                        </a:tabLst>
                      </a:pPr>
                      <a:r>
                        <a:rPr lang="en-IN" sz="1200" kern="100">
                          <a:effectLst/>
                        </a:rPr>
                        <a:t>Voltage Rating (VDC):</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marL="450215" algn="ctr">
                        <a:lnSpc>
                          <a:spcPct val="150000"/>
                        </a:lnSpc>
                        <a:spcAft>
                          <a:spcPts val="800"/>
                        </a:spcAft>
                        <a:buNone/>
                        <a:tabLst>
                          <a:tab pos="815340" algn="l"/>
                        </a:tabLst>
                      </a:pPr>
                      <a:r>
                        <a:rPr lang="en-IN" sz="1200" kern="100">
                          <a:effectLst/>
                        </a:rPr>
                        <a:t>3.7 to 4.2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317674918"/>
                  </a:ext>
                </a:extLst>
              </a:tr>
              <a:tr h="399821">
                <a:tc>
                  <a:txBody>
                    <a:bodyPr/>
                    <a:lstStyle/>
                    <a:p>
                      <a:pPr marL="450215" algn="ctr">
                        <a:lnSpc>
                          <a:spcPct val="150000"/>
                        </a:lnSpc>
                        <a:spcAft>
                          <a:spcPts val="800"/>
                        </a:spcAft>
                        <a:buNone/>
                        <a:tabLst>
                          <a:tab pos="815340" algn="l"/>
                        </a:tabLst>
                      </a:pPr>
                      <a:r>
                        <a:rPr lang="en-IN" sz="1200" kern="100">
                          <a:effectLst/>
                        </a:rPr>
                        <a:t>Peak Current (A)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marL="450215" algn="ctr">
                        <a:lnSpc>
                          <a:spcPct val="150000"/>
                        </a:lnSpc>
                        <a:spcAft>
                          <a:spcPts val="800"/>
                        </a:spcAft>
                        <a:buNone/>
                        <a:tabLst>
                          <a:tab pos="815340" algn="l"/>
                        </a:tabLst>
                      </a:pPr>
                      <a:r>
                        <a:rPr lang="en-IN" sz="1200" kern="100" dirty="0">
                          <a:effectLst/>
                        </a:rPr>
                        <a:t>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3155843425"/>
                  </a:ext>
                </a:extLst>
              </a:tr>
            </a:tbl>
          </a:graphicData>
        </a:graphic>
      </p:graphicFrame>
      <p:pic>
        <p:nvPicPr>
          <p:cNvPr id="11" name="image13.jpg" descr="Small SIM800L GPRS GSM Module Micro SIM Card Core Board Quad-band TTL Serial Port with the antenna (Robu.in)">
            <a:extLst>
              <a:ext uri="{FF2B5EF4-FFF2-40B4-BE49-F238E27FC236}">
                <a16:creationId xmlns:a16="http://schemas.microsoft.com/office/drawing/2014/main" id="{4E1FC69E-9E5F-51AD-6C1E-B2FCCF3CA163}"/>
              </a:ext>
            </a:extLst>
          </p:cNvPr>
          <p:cNvPicPr/>
          <p:nvPr/>
        </p:nvPicPr>
        <p:blipFill rotWithShape="1">
          <a:blip r:embed="rId4" cstate="print">
            <a:extLst>
              <a:ext uri="{28A0092B-C50C-407E-A947-70E740481C1C}">
                <a14:useLocalDpi xmlns:a14="http://schemas.microsoft.com/office/drawing/2010/main" val="0"/>
              </a:ext>
            </a:extLst>
          </a:blip>
          <a:srcRect t="17111" b="11996"/>
          <a:stretch/>
        </p:blipFill>
        <p:spPr bwMode="auto">
          <a:xfrm>
            <a:off x="7050666" y="1899627"/>
            <a:ext cx="3133239" cy="2267271"/>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5468BB33-AC6A-E80A-C5C5-6BB622B7A611}"/>
              </a:ext>
            </a:extLst>
          </p:cNvPr>
          <p:cNvSpPr txBox="1"/>
          <p:nvPr/>
        </p:nvSpPr>
        <p:spPr>
          <a:xfrm>
            <a:off x="5717004" y="4218135"/>
            <a:ext cx="6096000" cy="463397"/>
          </a:xfrm>
          <a:prstGeom prst="rect">
            <a:avLst/>
          </a:prstGeom>
          <a:noFill/>
        </p:spPr>
        <p:txBody>
          <a:bodyPr wrap="square">
            <a:spAutoFit/>
          </a:bodyPr>
          <a:lstStyle/>
          <a:p>
            <a:pPr marL="450215" algn="ctr">
              <a:lnSpc>
                <a:spcPct val="150000"/>
              </a:lnSpc>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Fig.SIM800L GSM Module.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2200216"/>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273C6-AB90-6992-5C06-D39C162FE5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D3ACD1-4E45-C9A1-D117-656184AF501D}"/>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05F54D36-A484-6421-BF0B-6965E4591B36}"/>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53BFCAF9-BB0F-1B04-387B-DD0ABEDD7A94}"/>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7917FF-4DB9-6FCA-19D0-B05420A4AB07}"/>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563D0E44-5CA5-6AFB-7DE3-04BB067758CD}"/>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837860C3-7A99-8880-8CDC-0586393977DD}"/>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B14D0390-7455-C49C-ADDF-2FC8FB0DDB96}"/>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BDF0E670-C21A-958F-6914-C67818123B22}"/>
              </a:ext>
            </a:extLst>
          </p:cNvPr>
          <p:cNvSpPr>
            <a:spLocks noGrp="1"/>
          </p:cNvSpPr>
          <p:nvPr>
            <p:ph type="ftr" sz="quarter" idx="11"/>
          </p:nvPr>
        </p:nvSpPr>
        <p:spPr/>
        <p:txBody>
          <a:bodyPr/>
          <a:lstStyle/>
          <a:p>
            <a:r>
              <a:rPr lang="en-US"/>
              <a:t>Dept of ECE, Maharaja Institute of Technology Thandavapura</a:t>
            </a:r>
          </a:p>
        </p:txBody>
      </p:sp>
      <p:graphicFrame>
        <p:nvGraphicFramePr>
          <p:cNvPr id="3" name="Table 2">
            <a:extLst>
              <a:ext uri="{FF2B5EF4-FFF2-40B4-BE49-F238E27FC236}">
                <a16:creationId xmlns:a16="http://schemas.microsoft.com/office/drawing/2014/main" id="{8548B399-56DA-055C-218F-7750B26A9597}"/>
              </a:ext>
            </a:extLst>
          </p:cNvPr>
          <p:cNvGraphicFramePr>
            <a:graphicFrameLocks noGrp="1"/>
          </p:cNvGraphicFramePr>
          <p:nvPr>
            <p:extLst>
              <p:ext uri="{D42A27DB-BD31-4B8C-83A1-F6EECF244321}">
                <p14:modId xmlns:p14="http://schemas.microsoft.com/office/powerpoint/2010/main" val="3017690179"/>
              </p:ext>
            </p:extLst>
          </p:nvPr>
        </p:nvGraphicFramePr>
        <p:xfrm>
          <a:off x="985450" y="2086715"/>
          <a:ext cx="6605022" cy="2918028"/>
        </p:xfrm>
        <a:graphic>
          <a:graphicData uri="http://schemas.openxmlformats.org/drawingml/2006/table">
            <a:tbl>
              <a:tblPr firstRow="1" firstCol="1" bandRow="1">
                <a:tableStyleId>{5940675A-B579-460E-94D1-54222C63F5DA}</a:tableStyleId>
              </a:tblPr>
              <a:tblGrid>
                <a:gridCol w="2735800">
                  <a:extLst>
                    <a:ext uri="{9D8B030D-6E8A-4147-A177-3AD203B41FA5}">
                      <a16:colId xmlns:a16="http://schemas.microsoft.com/office/drawing/2014/main" val="49741705"/>
                    </a:ext>
                  </a:extLst>
                </a:gridCol>
                <a:gridCol w="3869222">
                  <a:extLst>
                    <a:ext uri="{9D8B030D-6E8A-4147-A177-3AD203B41FA5}">
                      <a16:colId xmlns:a16="http://schemas.microsoft.com/office/drawing/2014/main" val="1350977985"/>
                    </a:ext>
                  </a:extLst>
                </a:gridCol>
              </a:tblGrid>
              <a:tr h="486338">
                <a:tc>
                  <a:txBody>
                    <a:bodyPr/>
                    <a:lstStyle/>
                    <a:p>
                      <a:pPr algn="ctr">
                        <a:lnSpc>
                          <a:spcPct val="150000"/>
                        </a:lnSpc>
                        <a:spcAft>
                          <a:spcPts val="800"/>
                        </a:spcAft>
                        <a:buNone/>
                      </a:pPr>
                      <a:r>
                        <a:rPr lang="en-IN" sz="1200" kern="100">
                          <a:effectLst/>
                        </a:rPr>
                        <a:t>Item 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Water Pump</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83335400"/>
                  </a:ext>
                </a:extLst>
              </a:tr>
              <a:tr h="486338">
                <a:tc>
                  <a:txBody>
                    <a:bodyPr/>
                    <a:lstStyle/>
                    <a:p>
                      <a:pPr algn="ctr">
                        <a:lnSpc>
                          <a:spcPct val="150000"/>
                        </a:lnSpc>
                        <a:spcAft>
                          <a:spcPts val="800"/>
                        </a:spcAft>
                        <a:buNone/>
                      </a:pPr>
                      <a:r>
                        <a:rPr lang="en-IN" sz="1200" kern="100">
                          <a:effectLst/>
                        </a:rPr>
                        <a:t>Voltage Rating (V):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dirty="0">
                          <a:effectLst/>
                        </a:rPr>
                        <a:t>6 to 12V DC</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2533910"/>
                  </a:ext>
                </a:extLst>
              </a:tr>
              <a:tr h="486338">
                <a:tc>
                  <a:txBody>
                    <a:bodyPr/>
                    <a:lstStyle/>
                    <a:p>
                      <a:pPr algn="ctr">
                        <a:lnSpc>
                          <a:spcPct val="150000"/>
                        </a:lnSpc>
                        <a:spcAft>
                          <a:spcPts val="800"/>
                        </a:spcAft>
                        <a:buNone/>
                      </a:pPr>
                      <a:r>
                        <a:rPr lang="en-IN" sz="1200" kern="100">
                          <a:effectLst/>
                        </a:rPr>
                        <a:t>Operating Current (A):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0.5 to 0.7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778811227"/>
                  </a:ext>
                </a:extLst>
              </a:tr>
              <a:tr h="486338">
                <a:tc>
                  <a:txBody>
                    <a:bodyPr/>
                    <a:lstStyle/>
                    <a:p>
                      <a:pPr algn="ctr">
                        <a:lnSpc>
                          <a:spcPct val="150000"/>
                        </a:lnSpc>
                        <a:spcAft>
                          <a:spcPts val="800"/>
                        </a:spcAft>
                        <a:buNone/>
                      </a:pPr>
                      <a:r>
                        <a:rPr lang="en-IN" sz="1200" kern="100">
                          <a:effectLst/>
                        </a:rPr>
                        <a:t>Suction Stroke Limit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2M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2886080066"/>
                  </a:ext>
                </a:extLst>
              </a:tr>
              <a:tr h="486338">
                <a:tc>
                  <a:txBody>
                    <a:bodyPr/>
                    <a:lstStyle/>
                    <a:p>
                      <a:pPr algn="ctr">
                        <a:lnSpc>
                          <a:spcPct val="150000"/>
                        </a:lnSpc>
                        <a:spcAft>
                          <a:spcPts val="800"/>
                        </a:spcAft>
                        <a:buNone/>
                      </a:pPr>
                      <a:r>
                        <a:rPr lang="en-IN" sz="1200" kern="100">
                          <a:effectLst/>
                        </a:rPr>
                        <a:t>Inner Diameter [ID]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a:effectLst/>
                        </a:rPr>
                        <a:t>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722797935"/>
                  </a:ext>
                </a:extLst>
              </a:tr>
              <a:tr h="486338">
                <a:tc>
                  <a:txBody>
                    <a:bodyPr/>
                    <a:lstStyle/>
                    <a:p>
                      <a:pPr algn="ctr">
                        <a:lnSpc>
                          <a:spcPct val="150000"/>
                        </a:lnSpc>
                        <a:spcAft>
                          <a:spcPts val="800"/>
                        </a:spcAft>
                        <a:buNone/>
                      </a:pPr>
                      <a:r>
                        <a:rPr lang="en-IN" sz="1200" kern="100">
                          <a:effectLst/>
                        </a:rPr>
                        <a:t>Outer Diameter [OD]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200" kern="100" dirty="0">
                          <a:effectLst/>
                        </a:rPr>
                        <a:t>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468236417"/>
                  </a:ext>
                </a:extLst>
              </a:tr>
            </a:tbl>
          </a:graphicData>
        </a:graphic>
      </p:graphicFrame>
      <p:sp>
        <p:nvSpPr>
          <p:cNvPr id="6" name="TextBox 5">
            <a:extLst>
              <a:ext uri="{FF2B5EF4-FFF2-40B4-BE49-F238E27FC236}">
                <a16:creationId xmlns:a16="http://schemas.microsoft.com/office/drawing/2014/main" id="{F11829DF-E913-750A-483C-5C664B9CBD8C}"/>
              </a:ext>
            </a:extLst>
          </p:cNvPr>
          <p:cNvSpPr txBox="1"/>
          <p:nvPr/>
        </p:nvSpPr>
        <p:spPr>
          <a:xfrm>
            <a:off x="393062" y="1586955"/>
            <a:ext cx="6096000" cy="463397"/>
          </a:xfrm>
          <a:prstGeom prst="rect">
            <a:avLst/>
          </a:prstGeom>
          <a:noFill/>
        </p:spPr>
        <p:txBody>
          <a:bodyPr wrap="square">
            <a:spAutoFit/>
          </a:bodyPr>
          <a:lstStyle/>
          <a:p>
            <a:pPr marL="450215" algn="just">
              <a:lnSpc>
                <a:spcPct val="150000"/>
              </a:lnSpc>
              <a:spcAft>
                <a:spcPts val="800"/>
              </a:spcAft>
              <a:tabLst>
                <a:tab pos="38100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R385 6-12V DC Diaphragm Specifications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3.png">
            <a:extLst>
              <a:ext uri="{FF2B5EF4-FFF2-40B4-BE49-F238E27FC236}">
                <a16:creationId xmlns:a16="http://schemas.microsoft.com/office/drawing/2014/main" id="{4E6E37B2-DA13-2476-75DA-7C47153AD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8039894" y="1944248"/>
            <a:ext cx="2971800" cy="2540000"/>
          </a:xfrm>
          <a:prstGeom prst="rect">
            <a:avLst/>
          </a:prstGeom>
          <a:ln/>
        </p:spPr>
      </p:pic>
      <p:sp>
        <p:nvSpPr>
          <p:cNvPr id="11" name="TextBox 10">
            <a:extLst>
              <a:ext uri="{FF2B5EF4-FFF2-40B4-BE49-F238E27FC236}">
                <a16:creationId xmlns:a16="http://schemas.microsoft.com/office/drawing/2014/main" id="{6C98596F-75A1-353C-3C8B-284CF4613734}"/>
              </a:ext>
            </a:extLst>
          </p:cNvPr>
          <p:cNvSpPr txBox="1"/>
          <p:nvPr/>
        </p:nvSpPr>
        <p:spPr>
          <a:xfrm>
            <a:off x="6239436" y="4332752"/>
            <a:ext cx="6096000" cy="463397"/>
          </a:xfrm>
          <a:prstGeom prst="rect">
            <a:avLst/>
          </a:prstGeom>
          <a:noFill/>
        </p:spPr>
        <p:txBody>
          <a:bodyPr wrap="square">
            <a:spAutoFit/>
          </a:bodyPr>
          <a:lstStyle/>
          <a:p>
            <a:pPr marL="450215" algn="ctr">
              <a:lnSpc>
                <a:spcPct val="150000"/>
              </a:lnSpc>
              <a:spcBef>
                <a:spcPts val="1200"/>
              </a:spcBef>
              <a:spcAft>
                <a:spcPts val="800"/>
              </a:spcAft>
            </a:pPr>
            <a:r>
              <a:rPr lang="pt-B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R385 6-12V DC Diaphragm.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920250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F4BA0-C0EC-E0C0-2AAD-095AEC4028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B8CCBE-8488-AC63-A44F-76CA81841FC7}"/>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1ECD409C-DC36-514B-5321-D63BDC839D80}"/>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EF5C03FE-44E7-1FBE-E0BF-229BEE4E48FD}"/>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769051-C4F4-6401-DFBC-D99F8E04461E}"/>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0C8FFD9C-CE17-2293-1D66-47A649EE2975}"/>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294C93A1-10D4-45BE-E82B-7C6E8E87964E}"/>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FB30B5AD-54F1-1A95-DCA9-5FD9AF3E9557}"/>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4230CD86-70D2-E7CD-D01E-46B31B46DBDB}"/>
              </a:ext>
            </a:extLst>
          </p:cNvPr>
          <p:cNvSpPr>
            <a:spLocks noGrp="1"/>
          </p:cNvSpPr>
          <p:nvPr>
            <p:ph type="ftr" sz="quarter" idx="11"/>
          </p:nvPr>
        </p:nvSpPr>
        <p:spPr/>
        <p:txBody>
          <a:bodyPr/>
          <a:lstStyle/>
          <a:p>
            <a:r>
              <a:rPr lang="en-US"/>
              <a:t>Dept of ECE, Maharaja Institute of Technology Thandavapura</a:t>
            </a:r>
          </a:p>
        </p:txBody>
      </p:sp>
      <p:pic>
        <p:nvPicPr>
          <p:cNvPr id="3" name="image12.jpg" descr="Generic Lm2596 Dc Dc Buck Converter Step Down Module Power Supply Output 1 3 1">
            <a:extLst>
              <a:ext uri="{FF2B5EF4-FFF2-40B4-BE49-F238E27FC236}">
                <a16:creationId xmlns:a16="http://schemas.microsoft.com/office/drawing/2014/main" id="{DB0E2ABD-572F-2442-194C-853B9C7875C9}"/>
              </a:ext>
            </a:extLst>
          </p:cNvPr>
          <p:cNvPicPr/>
          <p:nvPr/>
        </p:nvPicPr>
        <p:blipFill>
          <a:blip r:embed="rId4">
            <a:extLst>
              <a:ext uri="{28A0092B-C50C-407E-A947-70E740481C1C}">
                <a14:useLocalDpi xmlns:a14="http://schemas.microsoft.com/office/drawing/2010/main" val="0"/>
              </a:ext>
            </a:extLst>
          </a:blip>
          <a:srcRect/>
          <a:stretch>
            <a:fillRect/>
          </a:stretch>
        </p:blipFill>
        <p:spPr>
          <a:xfrm>
            <a:off x="7435906" y="1789308"/>
            <a:ext cx="4076700" cy="2849880"/>
          </a:xfrm>
          <a:prstGeom prst="rect">
            <a:avLst/>
          </a:prstGeom>
          <a:ln/>
        </p:spPr>
      </p:pic>
      <p:sp>
        <p:nvSpPr>
          <p:cNvPr id="6" name="TextBox 5">
            <a:extLst>
              <a:ext uri="{FF2B5EF4-FFF2-40B4-BE49-F238E27FC236}">
                <a16:creationId xmlns:a16="http://schemas.microsoft.com/office/drawing/2014/main" id="{1F6DE173-B0D5-FD83-732B-94C7CDDAEF91}"/>
              </a:ext>
            </a:extLst>
          </p:cNvPr>
          <p:cNvSpPr txBox="1"/>
          <p:nvPr/>
        </p:nvSpPr>
        <p:spPr>
          <a:xfrm>
            <a:off x="7646894" y="4812382"/>
            <a:ext cx="4307332" cy="646331"/>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Calibri" panose="020F0502020204030204" pitchFamily="34" charset="0"/>
              </a:rPr>
              <a:t>Fig. LM2596S with SMD LED DC-DC Step-Down Power Supply</a:t>
            </a:r>
            <a:endParaRPr lang="en-IN" dirty="0"/>
          </a:p>
        </p:txBody>
      </p:sp>
      <p:graphicFrame>
        <p:nvGraphicFramePr>
          <p:cNvPr id="7" name="Table 6">
            <a:extLst>
              <a:ext uri="{FF2B5EF4-FFF2-40B4-BE49-F238E27FC236}">
                <a16:creationId xmlns:a16="http://schemas.microsoft.com/office/drawing/2014/main" id="{053C6837-96C8-D8E2-BDBF-35CF7ACC9649}"/>
              </a:ext>
            </a:extLst>
          </p:cNvPr>
          <p:cNvGraphicFramePr>
            <a:graphicFrameLocks noGrp="1"/>
          </p:cNvGraphicFramePr>
          <p:nvPr>
            <p:extLst>
              <p:ext uri="{D42A27DB-BD31-4B8C-83A1-F6EECF244321}">
                <p14:modId xmlns:p14="http://schemas.microsoft.com/office/powerpoint/2010/main" val="1594997792"/>
              </p:ext>
            </p:extLst>
          </p:nvPr>
        </p:nvGraphicFramePr>
        <p:xfrm>
          <a:off x="860612" y="1833338"/>
          <a:ext cx="5663286" cy="3625375"/>
        </p:xfrm>
        <a:graphic>
          <a:graphicData uri="http://schemas.openxmlformats.org/drawingml/2006/table">
            <a:tbl>
              <a:tblPr firstRow="1" firstCol="1" bandRow="1">
                <a:tableStyleId>{5940675A-B579-460E-94D1-54222C63F5DA}</a:tableStyleId>
              </a:tblPr>
              <a:tblGrid>
                <a:gridCol w="1958364">
                  <a:extLst>
                    <a:ext uri="{9D8B030D-6E8A-4147-A177-3AD203B41FA5}">
                      <a16:colId xmlns:a16="http://schemas.microsoft.com/office/drawing/2014/main" val="3433434055"/>
                    </a:ext>
                  </a:extLst>
                </a:gridCol>
                <a:gridCol w="3704922">
                  <a:extLst>
                    <a:ext uri="{9D8B030D-6E8A-4147-A177-3AD203B41FA5}">
                      <a16:colId xmlns:a16="http://schemas.microsoft.com/office/drawing/2014/main" val="4256838488"/>
                    </a:ext>
                  </a:extLst>
                </a:gridCol>
              </a:tblGrid>
              <a:tr h="338604">
                <a:tc>
                  <a:txBody>
                    <a:bodyPr/>
                    <a:lstStyle/>
                    <a:p>
                      <a:pPr algn="ctr">
                        <a:lnSpc>
                          <a:spcPct val="150000"/>
                        </a:lnSpc>
                        <a:spcAft>
                          <a:spcPts val="800"/>
                        </a:spcAft>
                        <a:buNone/>
                      </a:pPr>
                      <a:r>
                        <a:rPr lang="en-IN" sz="1100" kern="100">
                          <a:effectLst/>
                        </a:rPr>
                        <a:t>Output Voltage (V):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1.5-35V(Adjustable)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2884228949"/>
                  </a:ext>
                </a:extLst>
              </a:tr>
              <a:tr h="590962">
                <a:tc>
                  <a:txBody>
                    <a:bodyPr/>
                    <a:lstStyle/>
                    <a:p>
                      <a:pPr algn="ctr">
                        <a:lnSpc>
                          <a:spcPct val="150000"/>
                        </a:lnSpc>
                        <a:spcAft>
                          <a:spcPts val="800"/>
                        </a:spcAft>
                        <a:buNone/>
                      </a:pPr>
                      <a:r>
                        <a:rPr lang="en-IN" sz="1100" kern="100" dirty="0">
                          <a:effectLst/>
                        </a:rPr>
                        <a:t>Output Current (A):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Rated current is 2A, maximum 3A(Additional heatsink is required)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190871527"/>
                  </a:ext>
                </a:extLst>
              </a:tr>
              <a:tr h="338604">
                <a:tc>
                  <a:txBody>
                    <a:bodyPr/>
                    <a:lstStyle/>
                    <a:p>
                      <a:pPr algn="ctr">
                        <a:lnSpc>
                          <a:spcPct val="150000"/>
                        </a:lnSpc>
                        <a:spcAft>
                          <a:spcPts val="800"/>
                        </a:spcAft>
                        <a:buNone/>
                      </a:pPr>
                      <a:r>
                        <a:rPr lang="en-IN" sz="1100" kern="100">
                          <a:effectLst/>
                        </a:rPr>
                        <a:t>Switching Frequency (KHz)</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dirty="0">
                          <a:effectLst/>
                        </a:rPr>
                        <a:t>150KHz</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196297233"/>
                  </a:ext>
                </a:extLst>
              </a:tr>
              <a:tr h="664185">
                <a:tc>
                  <a:txBody>
                    <a:bodyPr/>
                    <a:lstStyle/>
                    <a:p>
                      <a:pPr algn="ctr">
                        <a:lnSpc>
                          <a:spcPct val="150000"/>
                        </a:lnSpc>
                        <a:spcAft>
                          <a:spcPts val="800"/>
                        </a:spcAft>
                        <a:buNone/>
                      </a:pPr>
                      <a:r>
                        <a:rPr lang="en-IN" sz="1100" kern="100">
                          <a:effectLst/>
                        </a:rPr>
                        <a:t>Conversion efficiency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92%(highest)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2350590040"/>
                  </a:ext>
                </a:extLst>
              </a:tr>
              <a:tr h="338604">
                <a:tc>
                  <a:txBody>
                    <a:bodyPr/>
                    <a:lstStyle/>
                    <a:p>
                      <a:pPr algn="ctr">
                        <a:lnSpc>
                          <a:spcPct val="150000"/>
                        </a:lnSpc>
                        <a:spcAft>
                          <a:spcPts val="800"/>
                        </a:spcAft>
                        <a:buNone/>
                      </a:pPr>
                      <a:r>
                        <a:rPr lang="en-IN" sz="1100" kern="100">
                          <a:effectLst/>
                        </a:rPr>
                        <a:t>Load Regulation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 0.5%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235967939"/>
                  </a:ext>
                </a:extLst>
              </a:tr>
              <a:tr h="338604">
                <a:tc>
                  <a:txBody>
                    <a:bodyPr/>
                    <a:lstStyle/>
                    <a:p>
                      <a:pPr algn="ctr">
                        <a:lnSpc>
                          <a:spcPct val="150000"/>
                        </a:lnSpc>
                        <a:spcAft>
                          <a:spcPts val="800"/>
                        </a:spcAft>
                        <a:buNone/>
                      </a:pPr>
                      <a:r>
                        <a:rPr lang="en-IN" sz="1100" kern="100">
                          <a:effectLst/>
                        </a:rPr>
                        <a:t>Voltage regulation (U)</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dirty="0">
                          <a:effectLst/>
                        </a:rPr>
                        <a:t>± 0.5%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866367689"/>
                  </a:ext>
                </a:extLst>
              </a:tr>
              <a:tr h="338604">
                <a:tc>
                  <a:txBody>
                    <a:bodyPr/>
                    <a:lstStyle/>
                    <a:p>
                      <a:pPr algn="ctr">
                        <a:lnSpc>
                          <a:spcPct val="150000"/>
                        </a:lnSpc>
                        <a:spcAft>
                          <a:spcPts val="800"/>
                        </a:spcAft>
                        <a:buNone/>
                      </a:pPr>
                      <a:r>
                        <a:rPr lang="en-IN" sz="1100" kern="100">
                          <a:effectLst/>
                        </a:rPr>
                        <a:t>Dynamic Response Speed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5% 200uS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353986957"/>
                  </a:ext>
                </a:extLst>
              </a:tr>
              <a:tr h="338604">
                <a:tc>
                  <a:txBody>
                    <a:bodyPr/>
                    <a:lstStyle/>
                    <a:p>
                      <a:pPr algn="ctr">
                        <a:lnSpc>
                          <a:spcPct val="150000"/>
                        </a:lnSpc>
                        <a:spcAft>
                          <a:spcPts val="800"/>
                        </a:spcAft>
                        <a:buNone/>
                      </a:pPr>
                      <a:r>
                        <a:rPr lang="pt-BR" sz="1100" kern="100">
                          <a:effectLst/>
                        </a:rPr>
                        <a:t>Dimensions (L x W x H)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a:effectLst/>
                        </a:rPr>
                        <a:t>45*20*14mm(L*W*H)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3403299895"/>
                  </a:ext>
                </a:extLst>
              </a:tr>
              <a:tr h="338604">
                <a:tc>
                  <a:txBody>
                    <a:bodyPr/>
                    <a:lstStyle/>
                    <a:p>
                      <a:pPr algn="ctr">
                        <a:lnSpc>
                          <a:spcPct val="150000"/>
                        </a:lnSpc>
                        <a:spcAft>
                          <a:spcPts val="800"/>
                        </a:spcAft>
                        <a:buNone/>
                      </a:pPr>
                      <a:r>
                        <a:rPr lang="en-IN" sz="1100" kern="100">
                          <a:effectLst/>
                        </a:rPr>
                        <a:t>Operating Temperature (°C):</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50000"/>
                        </a:lnSpc>
                        <a:spcAft>
                          <a:spcPts val="800"/>
                        </a:spcAft>
                        <a:buNone/>
                      </a:pPr>
                      <a:r>
                        <a:rPr lang="en-IN" sz="1100" kern="100" dirty="0">
                          <a:effectLst/>
                        </a:rPr>
                        <a:t>Industrial grade (-40 to +85 )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6195" marB="36195" anchor="ctr"/>
                </a:tc>
                <a:extLst>
                  <a:ext uri="{0D108BD9-81ED-4DB2-BD59-A6C34878D82A}">
                    <a16:rowId xmlns:a16="http://schemas.microsoft.com/office/drawing/2014/main" val="1065065873"/>
                  </a:ext>
                </a:extLst>
              </a:tr>
            </a:tbl>
          </a:graphicData>
        </a:graphic>
      </p:graphicFrame>
      <p:sp>
        <p:nvSpPr>
          <p:cNvPr id="11" name="TextBox 10">
            <a:extLst>
              <a:ext uri="{FF2B5EF4-FFF2-40B4-BE49-F238E27FC236}">
                <a16:creationId xmlns:a16="http://schemas.microsoft.com/office/drawing/2014/main" id="{CA7ECDED-380D-B9FD-03F3-2F52C1E04D86}"/>
              </a:ext>
            </a:extLst>
          </p:cNvPr>
          <p:cNvSpPr txBox="1"/>
          <p:nvPr/>
        </p:nvSpPr>
        <p:spPr>
          <a:xfrm>
            <a:off x="427898" y="1223763"/>
            <a:ext cx="6096000" cy="463397"/>
          </a:xfrm>
          <a:prstGeom prst="rect">
            <a:avLst/>
          </a:prstGeom>
          <a:noFill/>
        </p:spPr>
        <p:txBody>
          <a:bodyPr wrap="square">
            <a:spAutoFit/>
          </a:bodyPr>
          <a:lstStyle/>
          <a:p>
            <a:pPr marL="450215" algn="just">
              <a:lnSpc>
                <a:spcPct val="150000"/>
              </a:lnSpc>
              <a:spcAft>
                <a:spcPts val="800"/>
              </a:spcAft>
              <a:tabLst>
                <a:tab pos="1665605"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LM2596S Specification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856682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AF877-241F-1624-DBDC-7B48F212AF4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BA3920B-B0CF-4B56-B806-9101CCD39195}"/>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C733CA7-F1B2-1B35-B4A7-DB025C460A13}"/>
                </a:ext>
              </a:extLst>
            </p:cNvPr>
            <p:cNvSpPr txBox="1">
              <a:spLocks/>
            </p:cNvSpPr>
            <p:nvPr/>
          </p:nvSpPr>
          <p:spPr>
            <a:xfrm>
              <a:off x="649570" y="2607470"/>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MODULE DESCRIPTION</a:t>
              </a:r>
            </a:p>
          </p:txBody>
        </p:sp>
        <p:sp>
          <p:nvSpPr>
            <p:cNvPr id="17" name="Rectangle 16">
              <a:extLst>
                <a:ext uri="{FF2B5EF4-FFF2-40B4-BE49-F238E27FC236}">
                  <a16:creationId xmlns:a16="http://schemas.microsoft.com/office/drawing/2014/main" id="{D2F1E38E-B2ED-4EB2-60AD-90C10176AAD7}"/>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23595B-702B-8B07-3D85-8F18A0EBB547}"/>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5977A23F-21A4-5B47-92A3-C9474C5D9476}"/>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F600F724-326D-E897-B9DC-58C6A68820DF}"/>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6FAE833C-DD03-2E7B-6A35-8EAB11A40A33}"/>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00E39714-4AB9-F13B-C91E-049777496B2D}"/>
              </a:ext>
            </a:extLst>
          </p:cNvPr>
          <p:cNvSpPr>
            <a:spLocks noGrp="1"/>
          </p:cNvSpPr>
          <p:nvPr>
            <p:ph type="ftr" sz="quarter" idx="11"/>
          </p:nvPr>
        </p:nvSpPr>
        <p:spPr/>
        <p:txBody>
          <a:bodyPr/>
          <a:lstStyle/>
          <a:p>
            <a:r>
              <a:rPr lang="en-US"/>
              <a:t>Dept of ECE, Maharaja Institute of Technology Thandavapura</a:t>
            </a:r>
          </a:p>
        </p:txBody>
      </p:sp>
      <p:graphicFrame>
        <p:nvGraphicFramePr>
          <p:cNvPr id="3" name="Table 2">
            <a:extLst>
              <a:ext uri="{FF2B5EF4-FFF2-40B4-BE49-F238E27FC236}">
                <a16:creationId xmlns:a16="http://schemas.microsoft.com/office/drawing/2014/main" id="{3CD76D22-EB8C-93DB-1B37-023280BBA877}"/>
              </a:ext>
            </a:extLst>
          </p:cNvPr>
          <p:cNvGraphicFramePr>
            <a:graphicFrameLocks noGrp="1"/>
          </p:cNvGraphicFramePr>
          <p:nvPr>
            <p:extLst>
              <p:ext uri="{D42A27DB-BD31-4B8C-83A1-F6EECF244321}">
                <p14:modId xmlns:p14="http://schemas.microsoft.com/office/powerpoint/2010/main" val="3175515736"/>
              </p:ext>
            </p:extLst>
          </p:nvPr>
        </p:nvGraphicFramePr>
        <p:xfrm>
          <a:off x="956130" y="2164802"/>
          <a:ext cx="5471564" cy="3159202"/>
        </p:xfrm>
        <a:graphic>
          <a:graphicData uri="http://schemas.openxmlformats.org/drawingml/2006/table">
            <a:tbl>
              <a:tblPr firstRow="1" firstCol="1" bandRow="1">
                <a:tableStyleId>{5940675A-B579-460E-94D1-54222C63F5DA}</a:tableStyleId>
              </a:tblPr>
              <a:tblGrid>
                <a:gridCol w="1872177">
                  <a:extLst>
                    <a:ext uri="{9D8B030D-6E8A-4147-A177-3AD203B41FA5}">
                      <a16:colId xmlns:a16="http://schemas.microsoft.com/office/drawing/2014/main" val="1555366356"/>
                    </a:ext>
                  </a:extLst>
                </a:gridCol>
                <a:gridCol w="3599387">
                  <a:extLst>
                    <a:ext uri="{9D8B030D-6E8A-4147-A177-3AD203B41FA5}">
                      <a16:colId xmlns:a16="http://schemas.microsoft.com/office/drawing/2014/main" val="3563166303"/>
                    </a:ext>
                  </a:extLst>
                </a:gridCol>
              </a:tblGrid>
              <a:tr h="352461">
                <a:tc>
                  <a:txBody>
                    <a:bodyPr/>
                    <a:lstStyle/>
                    <a:p>
                      <a:pPr algn="ctr">
                        <a:lnSpc>
                          <a:spcPct val="150000"/>
                        </a:lnSpc>
                        <a:spcAft>
                          <a:spcPts val="800"/>
                        </a:spcAft>
                        <a:buNone/>
                      </a:pPr>
                      <a:r>
                        <a:rPr lang="en-IN" sz="1100" kern="100">
                          <a:effectLst/>
                        </a:rPr>
                        <a:t>Operating Voltage (V):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dirty="0">
                          <a:effectLst/>
                        </a:rPr>
                        <a:t>3.3 to 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2511646456"/>
                  </a:ext>
                </a:extLst>
              </a:tr>
              <a:tr h="352461">
                <a:tc>
                  <a:txBody>
                    <a:bodyPr/>
                    <a:lstStyle/>
                    <a:p>
                      <a:pPr algn="ctr">
                        <a:lnSpc>
                          <a:spcPct val="150000"/>
                        </a:lnSpc>
                        <a:spcAft>
                          <a:spcPts val="800"/>
                        </a:spcAft>
                        <a:buNone/>
                      </a:pPr>
                      <a:r>
                        <a:rPr lang="en-IN" sz="1100" kern="100">
                          <a:effectLst/>
                        </a:rPr>
                        <a:t>Model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dirty="0">
                          <a:effectLst/>
                        </a:rPr>
                        <a:t>IRF520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2893840974"/>
                  </a:ext>
                </a:extLst>
              </a:tr>
              <a:tr h="691975">
                <a:tc>
                  <a:txBody>
                    <a:bodyPr/>
                    <a:lstStyle/>
                    <a:p>
                      <a:pPr algn="ctr">
                        <a:lnSpc>
                          <a:spcPct val="150000"/>
                        </a:lnSpc>
                        <a:spcAft>
                          <a:spcPts val="800"/>
                        </a:spcAft>
                        <a:buNone/>
                      </a:pPr>
                      <a:r>
                        <a:rPr lang="en-IN" sz="1100" kern="100">
                          <a:effectLst/>
                        </a:rPr>
                        <a:t>Max. Output Load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a:effectLst/>
                        </a:rPr>
                        <a:t>Current: &lt;5 (1A above need to add heat sink), Voltage: 0 to 24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708966640"/>
                  </a:ext>
                </a:extLst>
              </a:tr>
              <a:tr h="352461">
                <a:tc>
                  <a:txBody>
                    <a:bodyPr/>
                    <a:lstStyle/>
                    <a:p>
                      <a:pPr algn="ctr">
                        <a:lnSpc>
                          <a:spcPct val="150000"/>
                        </a:lnSpc>
                        <a:spcAft>
                          <a:spcPts val="800"/>
                        </a:spcAft>
                        <a:buNone/>
                      </a:pPr>
                      <a:r>
                        <a:rPr lang="en-IN" sz="1100" kern="100">
                          <a:effectLst/>
                        </a:rPr>
                        <a:t>Platform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a:effectLst/>
                        </a:rPr>
                        <a:t>Arduino, MCU, ARM, Raspberry PI</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811633040"/>
                  </a:ext>
                </a:extLst>
              </a:tr>
              <a:tr h="352461">
                <a:tc>
                  <a:txBody>
                    <a:bodyPr/>
                    <a:lstStyle/>
                    <a:p>
                      <a:pPr algn="ctr">
                        <a:lnSpc>
                          <a:spcPct val="150000"/>
                        </a:lnSpc>
                        <a:spcAft>
                          <a:spcPts val="800"/>
                        </a:spcAft>
                        <a:buNone/>
                      </a:pPr>
                      <a:r>
                        <a:rPr lang="en-IN" sz="1100" kern="100">
                          <a:effectLst/>
                        </a:rPr>
                        <a:t>Length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a:effectLst/>
                        </a:rPr>
                        <a:t>34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428827021"/>
                  </a:ext>
                </a:extLst>
              </a:tr>
              <a:tr h="352461">
                <a:tc>
                  <a:txBody>
                    <a:bodyPr/>
                    <a:lstStyle/>
                    <a:p>
                      <a:pPr algn="ctr">
                        <a:lnSpc>
                          <a:spcPct val="150000"/>
                        </a:lnSpc>
                        <a:spcAft>
                          <a:spcPts val="800"/>
                        </a:spcAft>
                        <a:buNone/>
                      </a:pPr>
                      <a:r>
                        <a:rPr lang="en-IN" sz="1100" kern="100">
                          <a:effectLst/>
                        </a:rPr>
                        <a:t>Width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a:effectLst/>
                        </a:rPr>
                        <a:t>25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581502834"/>
                  </a:ext>
                </a:extLst>
              </a:tr>
              <a:tr h="352461">
                <a:tc>
                  <a:txBody>
                    <a:bodyPr/>
                    <a:lstStyle/>
                    <a:p>
                      <a:pPr algn="ctr">
                        <a:lnSpc>
                          <a:spcPct val="150000"/>
                        </a:lnSpc>
                        <a:spcAft>
                          <a:spcPts val="800"/>
                        </a:spcAft>
                        <a:buNone/>
                      </a:pPr>
                      <a:r>
                        <a:rPr lang="en-IN" sz="1100" kern="100">
                          <a:effectLst/>
                        </a:rPr>
                        <a:t>Height (mm):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a:effectLst/>
                        </a:rPr>
                        <a:t>18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1338682198"/>
                  </a:ext>
                </a:extLst>
              </a:tr>
              <a:tr h="352461">
                <a:tc>
                  <a:txBody>
                    <a:bodyPr/>
                    <a:lstStyle/>
                    <a:p>
                      <a:pPr algn="ctr">
                        <a:lnSpc>
                          <a:spcPct val="150000"/>
                        </a:lnSpc>
                        <a:spcAft>
                          <a:spcPts val="800"/>
                        </a:spcAft>
                        <a:buNone/>
                      </a:pPr>
                      <a:r>
                        <a:rPr lang="en-IN" sz="1100" kern="100">
                          <a:effectLst/>
                        </a:rPr>
                        <a:t>Weight (g):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tc>
                  <a:txBody>
                    <a:bodyPr/>
                    <a:lstStyle/>
                    <a:p>
                      <a:pPr algn="ctr">
                        <a:lnSpc>
                          <a:spcPct val="150000"/>
                        </a:lnSpc>
                        <a:spcAft>
                          <a:spcPts val="800"/>
                        </a:spcAft>
                        <a:buNone/>
                      </a:pPr>
                      <a:r>
                        <a:rPr lang="en-IN" sz="1100" kern="100" dirty="0">
                          <a:effectLst/>
                        </a:rPr>
                        <a:t>10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17780" marB="17780" anchor="ctr"/>
                </a:tc>
                <a:extLst>
                  <a:ext uri="{0D108BD9-81ED-4DB2-BD59-A6C34878D82A}">
                    <a16:rowId xmlns:a16="http://schemas.microsoft.com/office/drawing/2014/main" val="3230834615"/>
                  </a:ext>
                </a:extLst>
              </a:tr>
            </a:tbl>
          </a:graphicData>
        </a:graphic>
      </p:graphicFrame>
      <p:sp>
        <p:nvSpPr>
          <p:cNvPr id="6" name="TextBox 5">
            <a:extLst>
              <a:ext uri="{FF2B5EF4-FFF2-40B4-BE49-F238E27FC236}">
                <a16:creationId xmlns:a16="http://schemas.microsoft.com/office/drawing/2014/main" id="{6A375FDE-70D0-AAB6-25AA-C8155077DC9F}"/>
              </a:ext>
            </a:extLst>
          </p:cNvPr>
          <p:cNvSpPr txBox="1"/>
          <p:nvPr/>
        </p:nvSpPr>
        <p:spPr>
          <a:xfrm>
            <a:off x="7171764" y="4637487"/>
            <a:ext cx="6096000" cy="463397"/>
          </a:xfrm>
          <a:prstGeom prst="rect">
            <a:avLst/>
          </a:prstGeom>
          <a:noFill/>
        </p:spPr>
        <p:txBody>
          <a:bodyPr wrap="square">
            <a:spAutoFit/>
          </a:bodyPr>
          <a:lstStyle/>
          <a:p>
            <a:pPr marL="450215" algn="just">
              <a:lnSpc>
                <a:spcPct val="150000"/>
              </a:lnSpc>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IRF520 MOSFET Driver Module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E53E967-E9E2-5828-A222-811EB76219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060" b="12778"/>
          <a:stretch/>
        </p:blipFill>
        <p:spPr bwMode="auto">
          <a:xfrm>
            <a:off x="7494494" y="2033884"/>
            <a:ext cx="3741376" cy="2790231"/>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BCFC7A87-1F7A-B0EB-07EF-44A75DD4EBFA}"/>
              </a:ext>
            </a:extLst>
          </p:cNvPr>
          <p:cNvSpPr txBox="1"/>
          <p:nvPr/>
        </p:nvSpPr>
        <p:spPr>
          <a:xfrm>
            <a:off x="493987" y="1555227"/>
            <a:ext cx="6096000" cy="463397"/>
          </a:xfrm>
          <a:prstGeom prst="rect">
            <a:avLst/>
          </a:prstGeom>
          <a:noFill/>
        </p:spPr>
        <p:txBody>
          <a:bodyPr wrap="square">
            <a:spAutoFit/>
          </a:bodyPr>
          <a:lstStyle/>
          <a:p>
            <a:pPr marL="450215" algn="just">
              <a:lnSpc>
                <a:spcPct val="150000"/>
              </a:lnSpc>
              <a:spcBef>
                <a:spcPts val="1200"/>
              </a:spcBef>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IRF520 MOSFET Specification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2068644"/>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D4ED-731C-60F0-6588-107BCEEE7F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0A77D7-046F-D1C8-D49D-3B8A0925BC06}"/>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9AF61D6E-8FB5-00AF-83E0-0817F261FAD3}"/>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METHODOLOGY</a:t>
              </a:r>
            </a:p>
          </p:txBody>
        </p:sp>
        <p:sp>
          <p:nvSpPr>
            <p:cNvPr id="17" name="Rectangle 16">
              <a:extLst>
                <a:ext uri="{FF2B5EF4-FFF2-40B4-BE49-F238E27FC236}">
                  <a16:creationId xmlns:a16="http://schemas.microsoft.com/office/drawing/2014/main" id="{29001852-EA70-B6F8-6A75-6F2FAA53DEA7}"/>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070A82-962D-28E2-CF90-96D5DF9ED356}"/>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43B7D08D-243F-9839-6CA1-9209BBBB994C}"/>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1AD3728E-E44A-F9E6-97A9-05378E5BF974}"/>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D0D03056-C761-7557-A83E-38800B89AA3D}"/>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B8286B43-5D8C-FDBD-9350-104AA6F157AD}"/>
              </a:ext>
            </a:extLst>
          </p:cNvPr>
          <p:cNvSpPr txBox="1"/>
          <p:nvPr/>
        </p:nvSpPr>
        <p:spPr>
          <a:xfrm>
            <a:off x="536028" y="1573347"/>
            <a:ext cx="10467251" cy="4862870"/>
          </a:xfrm>
          <a:prstGeom prst="rect">
            <a:avLst/>
          </a:prstGeom>
          <a:noFill/>
        </p:spPr>
        <p:txBody>
          <a:bodyPr wrap="square" rtlCol="0">
            <a:spAutoFit/>
          </a:bodyPr>
          <a:lstStyle/>
          <a:p>
            <a:pPr marL="450215" algn="just">
              <a:spcAft>
                <a:spcPts val="800"/>
              </a:spcAft>
            </a:pPr>
            <a:r>
              <a:rPr lang="en-IN" sz="1800" kern="100" dirty="0">
                <a:effectLst/>
                <a:ea typeface="Calibri" panose="020F0502020204030204" pitchFamily="34" charset="0"/>
                <a:cs typeface="Times New Roman" panose="02020603050405020304" pitchFamily="18" charset="0"/>
              </a:rPr>
              <a:t>The ventilator system is designed to monitor and assist with oxygen supply by operating in four key phases: Real-time Monitoring, Adaptive Control, Emergency Alerting, and Power Management. </a:t>
            </a:r>
          </a:p>
          <a:p>
            <a:pPr marL="342900" lvl="0" indent="-342900" algn="just">
              <a:spcAft>
                <a:spcPts val="800"/>
              </a:spcAft>
              <a:buFont typeface="+mj-lt"/>
              <a:buAutoNum type="arabicPeriod"/>
            </a:pPr>
            <a:r>
              <a:rPr lang="en-IN" sz="1800" kern="100" dirty="0">
                <a:effectLst/>
                <a:ea typeface="Calibri" panose="020F0502020204030204" pitchFamily="34" charset="0"/>
                <a:cs typeface="Times New Roman" panose="02020603050405020304" pitchFamily="18" charset="0"/>
              </a:rPr>
              <a:t>When the system is powered on, it initializes all necessary components, including the LCD display, GSM module, MOSFET (motor control), and Pulse Oximeter </a:t>
            </a:r>
            <a:r>
              <a:rPr lang="en-IN" sz="1800" kern="100" dirty="0" err="1">
                <a:effectLst/>
                <a:ea typeface="Calibri" panose="020F0502020204030204" pitchFamily="34" charset="0"/>
                <a:cs typeface="Times New Roman" panose="02020603050405020304" pitchFamily="18" charset="0"/>
              </a:rPr>
              <a:t>sensor.A</a:t>
            </a:r>
            <a:r>
              <a:rPr lang="en-IN" sz="1800" kern="100" dirty="0">
                <a:effectLst/>
                <a:ea typeface="Calibri" panose="020F0502020204030204" pitchFamily="34" charset="0"/>
                <a:cs typeface="Times New Roman" panose="02020603050405020304" pitchFamily="18" charset="0"/>
              </a:rPr>
              <a:t> message appears on the LCD screen indicating that the system is starting up.</a:t>
            </a:r>
          </a:p>
          <a:p>
            <a:pPr marL="342900" lvl="0" indent="-342900" algn="just">
              <a:spcAft>
                <a:spcPts val="800"/>
              </a:spcAft>
              <a:buFont typeface="+mj-lt"/>
              <a:buAutoNum type="arabicPeriod"/>
            </a:pPr>
            <a:r>
              <a:rPr lang="en-IN" sz="1800" kern="100" dirty="0">
                <a:effectLst/>
                <a:ea typeface="Calibri" panose="020F0502020204030204" pitchFamily="34" charset="0"/>
                <a:cs typeface="Times New Roman" panose="02020603050405020304" pitchFamily="18" charset="0"/>
              </a:rPr>
              <a:t>If the Pulse Oximeter sensor fails to initialize, the system halts further execution and remains in an infinite loop to prevent incorrect operation. If everything is initialized successfully, the system proceeds to continuous monitoring.</a:t>
            </a:r>
          </a:p>
          <a:p>
            <a:pPr marL="342900" lvl="0" indent="-342900" algn="just">
              <a:spcAft>
                <a:spcPts val="800"/>
              </a:spcAft>
              <a:buFont typeface="+mj-lt"/>
              <a:buAutoNum type="arabicPeriod"/>
            </a:pPr>
            <a:r>
              <a:rPr lang="en-IN" sz="1800" kern="100" dirty="0">
                <a:effectLst/>
                <a:ea typeface="Calibri" panose="020F0502020204030204" pitchFamily="34" charset="0"/>
                <a:cs typeface="Times New Roman" panose="02020603050405020304" pitchFamily="18" charset="0"/>
              </a:rPr>
              <a:t>The system repeatedly reads oxygen saturation (SpO₂) and heart rate from the Pulse Oximeter sensor. These values are displayed on the LCD screen, updating every </a:t>
            </a:r>
            <a:r>
              <a:rPr lang="en-IN" sz="1800" kern="100" dirty="0" err="1">
                <a:effectLst/>
                <a:ea typeface="Calibri" panose="020F0502020204030204" pitchFamily="34" charset="0"/>
                <a:cs typeface="Times New Roman" panose="02020603050405020304" pitchFamily="18" charset="0"/>
              </a:rPr>
              <a:t>second.This</a:t>
            </a:r>
            <a:r>
              <a:rPr lang="en-IN" sz="1800" kern="100" dirty="0">
                <a:effectLst/>
                <a:ea typeface="Calibri" panose="020F0502020204030204" pitchFamily="34" charset="0"/>
                <a:cs typeface="Times New Roman" panose="02020603050405020304" pitchFamily="18" charset="0"/>
              </a:rPr>
              <a:t> ensures that real-time readings are available for both the user and the ventilator control mechanism.</a:t>
            </a:r>
          </a:p>
          <a:p>
            <a:pPr marL="342900" indent="-342900" algn="just">
              <a:spcAft>
                <a:spcPts val="800"/>
              </a:spcAft>
              <a:buFont typeface="+mj-lt"/>
              <a:buAutoNum type="arabicPeriod"/>
            </a:pPr>
            <a:r>
              <a:rPr lang="en-IN" sz="1800" kern="100" dirty="0">
                <a:effectLst/>
                <a:ea typeface="Calibri" panose="020F0502020204030204" pitchFamily="34" charset="0"/>
                <a:cs typeface="Times New Roman" panose="02020603050405020304" pitchFamily="18" charset="0"/>
              </a:rPr>
              <a:t>The ventilator motor’s speed is adjusted dynamically based on the oxygen saturation level. If the oxygen level is within a safe range (between 90% and 100%), the motor runs at a moderate speed.</a:t>
            </a:r>
          </a:p>
          <a:p>
            <a:pPr lvl="0" algn="just">
              <a:spcAft>
                <a:spcPts val="800"/>
              </a:spcAft>
            </a:pPr>
            <a:endParaRPr lang="en-IN" sz="1800" kern="100" dirty="0">
              <a:effectLst/>
              <a:ea typeface="Calibri" panose="020F0502020204030204" pitchFamily="34" charset="0"/>
              <a:cs typeface="Times New Roman" panose="02020603050405020304" pitchFamily="18" charset="0"/>
            </a:endParaRPr>
          </a:p>
          <a:p>
            <a:pPr marL="450215" algn="just">
              <a:spcAft>
                <a:spcPts val="800"/>
              </a:spcAft>
            </a:pPr>
            <a:endParaRPr lang="en-IN" sz="1800" kern="100" dirty="0">
              <a:effectLs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20E4296-4758-5318-C64B-83F51DEAA564}"/>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2935019991"/>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01F07-5ADB-20D7-6ADE-C0F6ABAD23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023278F-FA16-179C-BB3A-AD62D2998BA3}"/>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BAD0E742-747A-9AAA-70B6-B28D7C9EF814}"/>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METHODOLOGY</a:t>
              </a:r>
            </a:p>
          </p:txBody>
        </p:sp>
        <p:sp>
          <p:nvSpPr>
            <p:cNvPr id="17" name="Rectangle 16">
              <a:extLst>
                <a:ext uri="{FF2B5EF4-FFF2-40B4-BE49-F238E27FC236}">
                  <a16:creationId xmlns:a16="http://schemas.microsoft.com/office/drawing/2014/main" id="{88DA6A45-29FF-44BE-78A3-91D16652B1CA}"/>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3EBA82-AF60-EB9C-7D07-5162F5EC4985}"/>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FB62E9C3-51F2-BD75-E472-3AE222549FBB}"/>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136E78E9-631D-95A4-A490-A868244BF1BA}"/>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FB2528D8-712B-8025-61B8-C66E85CE2AA5}"/>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BE82170D-33F0-E97E-522D-43A526ABA7A7}"/>
              </a:ext>
            </a:extLst>
          </p:cNvPr>
          <p:cNvSpPr txBox="1"/>
          <p:nvPr/>
        </p:nvSpPr>
        <p:spPr>
          <a:xfrm>
            <a:off x="536028" y="1573347"/>
            <a:ext cx="10467251" cy="3826689"/>
          </a:xfrm>
          <a:prstGeom prst="rect">
            <a:avLst/>
          </a:prstGeom>
          <a:noFill/>
        </p:spPr>
        <p:txBody>
          <a:bodyPr wrap="square" rtlCol="0">
            <a:spAutoFit/>
          </a:bodyPr>
          <a:lstStyle/>
          <a:p>
            <a:pPr marL="342900" lvl="0" indent="-342900" algn="just">
              <a:spcAft>
                <a:spcPts val="800"/>
              </a:spcAft>
              <a:buFont typeface="+mj-lt"/>
              <a:buAutoNum type="arabicPeriod" startAt="5"/>
            </a:pPr>
            <a:r>
              <a:rPr lang="en-IN" sz="1800" kern="100" dirty="0">
                <a:effectLst/>
                <a:ea typeface="Calibri" panose="020F0502020204030204" pitchFamily="34" charset="0"/>
                <a:cs typeface="Times New Roman" panose="02020603050405020304" pitchFamily="18" charset="0"/>
              </a:rPr>
              <a:t>If the oxygen level starts dropping below 100%, the motor speed gradually increases to compensate for the decreasing oxygen levels. This adjustment is done in such a way that lower oxygen levels result in higher ventilator speeds to help the patient breathe more efficiently.</a:t>
            </a:r>
          </a:p>
          <a:p>
            <a:pPr marL="342900" lvl="0" indent="-342900" algn="just">
              <a:spcAft>
                <a:spcPts val="800"/>
              </a:spcAft>
              <a:buFont typeface="+mj-lt"/>
              <a:buAutoNum type="arabicPeriod" startAt="5"/>
            </a:pPr>
            <a:r>
              <a:rPr lang="en-IN" sz="1800" kern="100" dirty="0">
                <a:effectLst/>
                <a:ea typeface="Calibri" panose="020F0502020204030204" pitchFamily="34" charset="0"/>
                <a:cs typeface="Times New Roman" panose="02020603050405020304" pitchFamily="18" charset="0"/>
              </a:rPr>
              <a:t>If the oxygen saturation level falls below 90%, the system identifies this as a critical condition. The buzzer is activated to provide an audible warning to nearby individuals. This alerts caregivers or medical personnel that the oxygen level has dropped to an unsafe level.</a:t>
            </a:r>
          </a:p>
          <a:p>
            <a:pPr marL="342900" lvl="0" indent="-342900" algn="just">
              <a:spcAft>
                <a:spcPts val="800"/>
              </a:spcAft>
              <a:buFont typeface="+mj-lt"/>
              <a:buAutoNum type="arabicPeriod" startAt="5"/>
            </a:pPr>
            <a:r>
              <a:rPr lang="en-IN" sz="1800" kern="100" dirty="0">
                <a:effectLst/>
                <a:ea typeface="Calibri" panose="020F0502020204030204" pitchFamily="34" charset="0"/>
                <a:cs typeface="Times New Roman" panose="02020603050405020304" pitchFamily="18" charset="0"/>
              </a:rPr>
              <a:t>If more than 10 seconds have passed since the system started and an alert has not been sent before, an emergency SMS is triggered. The LCD screen displays a message indicating that an alert is being sent.</a:t>
            </a:r>
          </a:p>
          <a:p>
            <a:pPr marL="342900" lvl="0" indent="-342900" algn="just">
              <a:spcAft>
                <a:spcPts val="800"/>
              </a:spcAft>
              <a:buFont typeface="+mj-lt"/>
              <a:buAutoNum type="arabicPeriod" startAt="5"/>
            </a:pPr>
            <a:r>
              <a:rPr lang="en-IN" sz="1800" kern="100" dirty="0">
                <a:effectLst/>
                <a:ea typeface="Calibri" panose="020F0502020204030204" pitchFamily="34" charset="0"/>
                <a:cs typeface="Times New Roman" panose="02020603050405020304" pitchFamily="18" charset="0"/>
              </a:rPr>
              <a:t>The system communicates with the GSM module to send a text message to a pre-configured phone number, warning about the detected low oxygen levels. To prevent multiple unnecessary alerts, the system ensures that only one message is sent per critical event.</a:t>
            </a:r>
          </a:p>
          <a:p>
            <a:pPr marL="342900" lvl="0" indent="-342900" algn="just">
              <a:spcAft>
                <a:spcPts val="800"/>
              </a:spcAft>
              <a:buFont typeface="+mj-lt"/>
              <a:buAutoNum type="arabicPeriod" startAt="5"/>
            </a:pPr>
            <a:endParaRPr lang="en-IN" sz="1800" kern="100" dirty="0">
              <a:effectLs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D79885F-6DD9-AFB9-AC8C-70EE9EED3695}"/>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286557594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029FF-DB0D-CAD9-2024-4FBBFC29D07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F1A20E3-273B-E4A0-72DA-15492932FE54}"/>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AE8E0C6E-8660-5A46-3403-E318A6C1732E}"/>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METHODOLOGY</a:t>
              </a:r>
            </a:p>
          </p:txBody>
        </p:sp>
        <p:sp>
          <p:nvSpPr>
            <p:cNvPr id="17" name="Rectangle 16">
              <a:extLst>
                <a:ext uri="{FF2B5EF4-FFF2-40B4-BE49-F238E27FC236}">
                  <a16:creationId xmlns:a16="http://schemas.microsoft.com/office/drawing/2014/main" id="{9C5D6B33-D342-A16D-FEBF-433DEEBAA0AB}"/>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0FCBC6-27CD-808F-CE1D-BC578023AB29}"/>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8AB3AEED-EADB-87D1-3BE6-E1A7ECF6E7DE}"/>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A2C06A3F-7E9D-9A66-6E22-29A002EBDBCC}"/>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A545459C-CB9A-943A-6F40-6B2C86253905}"/>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F22D4DAE-4F9C-2935-E589-AC3E661BA164}"/>
              </a:ext>
            </a:extLst>
          </p:cNvPr>
          <p:cNvSpPr txBox="1"/>
          <p:nvPr/>
        </p:nvSpPr>
        <p:spPr>
          <a:xfrm>
            <a:off x="536028" y="1573347"/>
            <a:ext cx="10467251" cy="2133918"/>
          </a:xfrm>
          <a:prstGeom prst="rect">
            <a:avLst/>
          </a:prstGeom>
          <a:noFill/>
        </p:spPr>
        <p:txBody>
          <a:bodyPr wrap="square" rtlCol="0">
            <a:spAutoFit/>
          </a:bodyPr>
          <a:lstStyle/>
          <a:p>
            <a:pPr marL="342900" lvl="0" indent="-342900" algn="just">
              <a:spcAft>
                <a:spcPts val="800"/>
              </a:spcAft>
              <a:buFont typeface="+mj-lt"/>
              <a:buAutoNum type="arabicPeriod" startAt="9"/>
            </a:pPr>
            <a:r>
              <a:rPr lang="en-IN" sz="1800" kern="100" dirty="0">
                <a:effectLst/>
                <a:ea typeface="Calibri" panose="020F0502020204030204" pitchFamily="34" charset="0"/>
                <a:cs typeface="Times New Roman" panose="02020603050405020304" pitchFamily="18" charset="0"/>
              </a:rPr>
              <a:t>Once the oxygen saturation level rises back above 90%, the system turns off the buzzer. The system continues to monitor the patient, ensuring that oxygen levels remain stable. If the oxygen level stabilizes above 92% for a prolonged period, the system can reset the alert mechanism, allowing future warnings if necessary</a:t>
            </a:r>
          </a:p>
          <a:p>
            <a:pPr marL="342900" lvl="0" indent="-342900" algn="just">
              <a:spcAft>
                <a:spcPts val="800"/>
              </a:spcAft>
              <a:buFont typeface="+mj-lt"/>
              <a:buAutoNum type="arabicPeriod" startAt="9"/>
            </a:pPr>
            <a:r>
              <a:rPr lang="en-IN" sz="1800" kern="100" dirty="0">
                <a:effectLst/>
                <a:ea typeface="Calibri" panose="020F0502020204030204" pitchFamily="34" charset="0"/>
                <a:cs typeface="Times New Roman" panose="02020603050405020304" pitchFamily="18" charset="0"/>
              </a:rPr>
              <a:t>The entire process of monitoring, adjusting the ventilator, and triggering emergency alerts continues indefinitely. The system ensures that real-time readings are always displayed, the ventilator adjusts to changing conditions, and alerts are sent only when necessary.</a:t>
            </a:r>
          </a:p>
        </p:txBody>
      </p:sp>
      <p:sp>
        <p:nvSpPr>
          <p:cNvPr id="4" name="Footer Placeholder 3">
            <a:extLst>
              <a:ext uri="{FF2B5EF4-FFF2-40B4-BE49-F238E27FC236}">
                <a16:creationId xmlns:a16="http://schemas.microsoft.com/office/drawing/2014/main" id="{10A9BE12-5B60-66D7-95C7-AF1962C5ED74}"/>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289544868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5357184-6D93-4412-BA9C-BA6633C6A864}"/>
              </a:ext>
            </a:extLst>
          </p:cNvPr>
          <p:cNvSpPr/>
          <p:nvPr/>
        </p:nvSpPr>
        <p:spPr>
          <a:xfrm>
            <a:off x="6557211" y="1130967"/>
            <a:ext cx="5137483" cy="5137483"/>
          </a:xfrm>
          <a:custGeom>
            <a:avLst/>
            <a:gdLst>
              <a:gd name="connsiteX0" fmla="*/ 3068052 w 6136106"/>
              <a:gd name="connsiteY0" fmla="*/ 890336 h 6136106"/>
              <a:gd name="connsiteX1" fmla="*/ 5245768 w 6136106"/>
              <a:gd name="connsiteY1" fmla="*/ 3068052 h 6136106"/>
              <a:gd name="connsiteX2" fmla="*/ 3068052 w 6136106"/>
              <a:gd name="connsiteY2" fmla="*/ 5245768 h 6136106"/>
              <a:gd name="connsiteX3" fmla="*/ 890336 w 6136106"/>
              <a:gd name="connsiteY3" fmla="*/ 3068052 h 6136106"/>
              <a:gd name="connsiteX4" fmla="*/ 3068052 w 6136106"/>
              <a:gd name="connsiteY4" fmla="*/ 890336 h 6136106"/>
              <a:gd name="connsiteX5" fmla="*/ 3068052 w 6136106"/>
              <a:gd name="connsiteY5" fmla="*/ 529388 h 6136106"/>
              <a:gd name="connsiteX6" fmla="*/ 529388 w 6136106"/>
              <a:gd name="connsiteY6" fmla="*/ 3068052 h 6136106"/>
              <a:gd name="connsiteX7" fmla="*/ 3068052 w 6136106"/>
              <a:gd name="connsiteY7" fmla="*/ 5606716 h 6136106"/>
              <a:gd name="connsiteX8" fmla="*/ 5606716 w 6136106"/>
              <a:gd name="connsiteY8" fmla="*/ 3068052 h 6136106"/>
              <a:gd name="connsiteX9" fmla="*/ 3068052 w 6136106"/>
              <a:gd name="connsiteY9" fmla="*/ 529388 h 6136106"/>
              <a:gd name="connsiteX10" fmla="*/ 3068053 w 6136106"/>
              <a:gd name="connsiteY10" fmla="*/ 0 h 6136106"/>
              <a:gd name="connsiteX11" fmla="*/ 6136106 w 6136106"/>
              <a:gd name="connsiteY11" fmla="*/ 3068053 h 6136106"/>
              <a:gd name="connsiteX12" fmla="*/ 3068053 w 6136106"/>
              <a:gd name="connsiteY12" fmla="*/ 6136106 h 6136106"/>
              <a:gd name="connsiteX13" fmla="*/ 0 w 6136106"/>
              <a:gd name="connsiteY13" fmla="*/ 3068053 h 6136106"/>
              <a:gd name="connsiteX14" fmla="*/ 3068053 w 6136106"/>
              <a:gd name="connsiteY14" fmla="*/ 0 h 6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36106" h="6136106">
                <a:moveTo>
                  <a:pt x="3068052" y="890336"/>
                </a:moveTo>
                <a:cubicBezTo>
                  <a:pt x="4270771" y="890336"/>
                  <a:pt x="5245768" y="1865333"/>
                  <a:pt x="5245768" y="3068052"/>
                </a:cubicBezTo>
                <a:cubicBezTo>
                  <a:pt x="5245768" y="4270771"/>
                  <a:pt x="4270771" y="5245768"/>
                  <a:pt x="3068052" y="5245768"/>
                </a:cubicBezTo>
                <a:cubicBezTo>
                  <a:pt x="1865333" y="5245768"/>
                  <a:pt x="890336" y="4270771"/>
                  <a:pt x="890336" y="3068052"/>
                </a:cubicBezTo>
                <a:cubicBezTo>
                  <a:pt x="890336" y="1865333"/>
                  <a:pt x="1865333" y="890336"/>
                  <a:pt x="3068052" y="890336"/>
                </a:cubicBezTo>
                <a:close/>
                <a:moveTo>
                  <a:pt x="3068052" y="529388"/>
                </a:moveTo>
                <a:cubicBezTo>
                  <a:pt x="1665987" y="529388"/>
                  <a:pt x="529388" y="1665987"/>
                  <a:pt x="529388" y="3068052"/>
                </a:cubicBezTo>
                <a:cubicBezTo>
                  <a:pt x="529388" y="4470117"/>
                  <a:pt x="1665987" y="5606716"/>
                  <a:pt x="3068052" y="5606716"/>
                </a:cubicBezTo>
                <a:cubicBezTo>
                  <a:pt x="4470117" y="5606716"/>
                  <a:pt x="5606716" y="4470117"/>
                  <a:pt x="5606716" y="3068052"/>
                </a:cubicBezTo>
                <a:cubicBezTo>
                  <a:pt x="5606716" y="1665987"/>
                  <a:pt x="4470117" y="529388"/>
                  <a:pt x="3068052" y="529388"/>
                </a:cubicBezTo>
                <a:close/>
                <a:moveTo>
                  <a:pt x="3068053" y="0"/>
                </a:moveTo>
                <a:cubicBezTo>
                  <a:pt x="4762492" y="0"/>
                  <a:pt x="6136106" y="1373614"/>
                  <a:pt x="6136106" y="3068053"/>
                </a:cubicBezTo>
                <a:cubicBezTo>
                  <a:pt x="6136106" y="4762492"/>
                  <a:pt x="4762492" y="6136106"/>
                  <a:pt x="3068053" y="6136106"/>
                </a:cubicBezTo>
                <a:cubicBezTo>
                  <a:pt x="1373614" y="6136106"/>
                  <a:pt x="0" y="4762492"/>
                  <a:pt x="0" y="3068053"/>
                </a:cubicBezTo>
                <a:cubicBezTo>
                  <a:pt x="0" y="1373614"/>
                  <a:pt x="1373614" y="0"/>
                  <a:pt x="3068053" y="0"/>
                </a:cubicBezTo>
                <a:close/>
              </a:path>
            </a:pathLst>
          </a:custGeom>
          <a:solidFill>
            <a:srgbClr val="CE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3937C888-334B-4268-A857-CC62072634E8}"/>
              </a:ext>
            </a:extLst>
          </p:cNvPr>
          <p:cNvGrpSpPr/>
          <p:nvPr/>
        </p:nvGrpSpPr>
        <p:grpSpPr>
          <a:xfrm>
            <a:off x="649569" y="429491"/>
            <a:ext cx="5907641" cy="6213356"/>
            <a:chOff x="649570" y="2605107"/>
            <a:chExt cx="4811906" cy="2193647"/>
          </a:xfrm>
        </p:grpSpPr>
        <p:sp>
          <p:nvSpPr>
            <p:cNvPr id="15" name="Rectangle 14">
              <a:extLst>
                <a:ext uri="{FF2B5EF4-FFF2-40B4-BE49-F238E27FC236}">
                  <a16:creationId xmlns:a16="http://schemas.microsoft.com/office/drawing/2014/main" id="{A3CE27AB-6BC6-4FEF-B1A4-BC2EA18CA1AA}"/>
                </a:ext>
              </a:extLst>
            </p:cNvPr>
            <p:cNvSpPr/>
            <p:nvPr/>
          </p:nvSpPr>
          <p:spPr>
            <a:xfrm>
              <a:off x="706715" y="2968537"/>
              <a:ext cx="4754761" cy="1705987"/>
            </a:xfrm>
            <a:prstGeom prst="rect">
              <a:avLst/>
            </a:prstGeom>
          </p:spPr>
          <p:txBody>
            <a:bodyPr wrap="square">
              <a:spAutoFit/>
            </a:bodyPr>
            <a:lstStyle/>
            <a:p>
              <a:pPr marL="360363" indent="-360363">
                <a:spcBef>
                  <a:spcPts val="600"/>
                </a:spcBef>
                <a:spcAft>
                  <a:spcPts val="600"/>
                </a:spcAft>
                <a:buFont typeface="Wingdings" pitchFamily="2" charset="2"/>
                <a:buChar char="Ø"/>
              </a:pPr>
              <a:r>
                <a:rPr lang="en-US" sz="2000" b="1" dirty="0"/>
                <a:t>Abstract</a:t>
              </a:r>
            </a:p>
            <a:p>
              <a:pPr marL="360363" indent="-360363">
                <a:spcBef>
                  <a:spcPts val="600"/>
                </a:spcBef>
                <a:spcAft>
                  <a:spcPts val="600"/>
                </a:spcAft>
                <a:buFont typeface="Wingdings" pitchFamily="2" charset="2"/>
                <a:buChar char="Ø"/>
              </a:pPr>
              <a:r>
                <a:rPr lang="en-US" sz="2000" b="1" dirty="0"/>
                <a:t>Objective</a:t>
              </a:r>
            </a:p>
            <a:p>
              <a:pPr marL="360363" indent="-360363">
                <a:spcBef>
                  <a:spcPts val="600"/>
                </a:spcBef>
                <a:spcAft>
                  <a:spcPts val="600"/>
                </a:spcAft>
                <a:buFont typeface="Wingdings" pitchFamily="2" charset="2"/>
                <a:buChar char="Ø"/>
              </a:pPr>
              <a:r>
                <a:rPr lang="en-US" sz="2000" b="1" dirty="0"/>
                <a:t>Literature Survey</a:t>
              </a:r>
            </a:p>
            <a:p>
              <a:pPr marL="360363" indent="-360363">
                <a:spcBef>
                  <a:spcPts val="600"/>
                </a:spcBef>
                <a:spcAft>
                  <a:spcPts val="600"/>
                </a:spcAft>
                <a:buFont typeface="Wingdings" pitchFamily="2" charset="2"/>
                <a:buChar char="Ø"/>
              </a:pPr>
              <a:r>
                <a:rPr lang="en-US" sz="2000" b="1" dirty="0"/>
                <a:t>Existing System</a:t>
              </a:r>
            </a:p>
            <a:p>
              <a:pPr marL="360363" indent="-360363">
                <a:spcBef>
                  <a:spcPts val="600"/>
                </a:spcBef>
                <a:spcAft>
                  <a:spcPts val="600"/>
                </a:spcAft>
                <a:buFont typeface="Wingdings" pitchFamily="2" charset="2"/>
                <a:buChar char="Ø"/>
              </a:pPr>
              <a:r>
                <a:rPr lang="en-US" sz="2000" b="1" dirty="0"/>
                <a:t>Proposed System</a:t>
              </a:r>
            </a:p>
            <a:p>
              <a:pPr marL="360363" indent="-360363">
                <a:spcBef>
                  <a:spcPts val="600"/>
                </a:spcBef>
                <a:spcAft>
                  <a:spcPts val="600"/>
                </a:spcAft>
                <a:buFont typeface="Wingdings" pitchFamily="2" charset="2"/>
                <a:buChar char="Ø"/>
              </a:pPr>
              <a:r>
                <a:rPr lang="en-US" sz="2000" b="1" dirty="0"/>
                <a:t>Block Diagram of proposed system</a:t>
              </a:r>
            </a:p>
            <a:p>
              <a:pPr marL="360363" indent="-360363">
                <a:spcBef>
                  <a:spcPts val="600"/>
                </a:spcBef>
                <a:spcAft>
                  <a:spcPts val="600"/>
                </a:spcAft>
                <a:buFont typeface="Wingdings" pitchFamily="2" charset="2"/>
                <a:buChar char="Ø"/>
              </a:pPr>
              <a:r>
                <a:rPr lang="en-US" sz="2000" b="1" dirty="0"/>
                <a:t>Module Description</a:t>
              </a:r>
            </a:p>
            <a:p>
              <a:pPr marL="360363" indent="-360363">
                <a:spcBef>
                  <a:spcPts val="600"/>
                </a:spcBef>
                <a:spcAft>
                  <a:spcPts val="600"/>
                </a:spcAft>
                <a:buFont typeface="Wingdings" pitchFamily="2" charset="2"/>
                <a:buChar char="Ø"/>
              </a:pPr>
              <a:r>
                <a:rPr lang="en-US" sz="2000" b="1" dirty="0"/>
                <a:t>Methodology</a:t>
              </a:r>
            </a:p>
            <a:p>
              <a:pPr marL="360363" indent="-360363">
                <a:spcBef>
                  <a:spcPts val="600"/>
                </a:spcBef>
                <a:spcAft>
                  <a:spcPts val="600"/>
                </a:spcAft>
                <a:buFont typeface="Wingdings" pitchFamily="2" charset="2"/>
                <a:buChar char="Ø"/>
              </a:pPr>
              <a:r>
                <a:rPr lang="fr-FR" sz="2000" b="1" dirty="0" err="1"/>
                <a:t>Implementation</a:t>
              </a:r>
              <a:r>
                <a:rPr lang="fr-FR" sz="2000" b="1" dirty="0"/>
                <a:t> (Physical Model/Screen shot /Simulation)</a:t>
              </a:r>
            </a:p>
            <a:p>
              <a:pPr marL="360363" indent="-360363">
                <a:spcBef>
                  <a:spcPts val="600"/>
                </a:spcBef>
                <a:spcAft>
                  <a:spcPts val="600"/>
                </a:spcAft>
                <a:buFont typeface="Wingdings" pitchFamily="2" charset="2"/>
                <a:buChar char="Ø"/>
              </a:pPr>
              <a:r>
                <a:rPr lang="fr-FR" sz="2000" b="1" dirty="0"/>
                <a:t>Conclusion and Future </a:t>
              </a:r>
              <a:r>
                <a:rPr lang="fr-FR" sz="2000" b="1" dirty="0" err="1"/>
                <a:t>enhancement</a:t>
              </a:r>
              <a:endParaRPr lang="fr-FR" sz="2000" b="1" dirty="0"/>
            </a:p>
          </p:txBody>
        </p:sp>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1" y="2748389"/>
              <a:ext cx="3289292" cy="4402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Contents</a:t>
              </a: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605107"/>
              <a:ext cx="4754761" cy="120423"/>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78331"/>
              <a:ext cx="4754761" cy="120423"/>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Electronics-and-Data-Engineering.jpg"/>
          <p:cNvPicPr>
            <a:picLocks noChangeAspect="1"/>
          </p:cNvPicPr>
          <p:nvPr/>
        </p:nvPicPr>
        <p:blipFill>
          <a:blip r:embed="rId2" cstate="print"/>
          <a:stretch>
            <a:fillRect/>
          </a:stretch>
        </p:blipFill>
        <p:spPr>
          <a:xfrm>
            <a:off x="7042240" y="1637727"/>
            <a:ext cx="4189867" cy="4107979"/>
          </a:xfrm>
          <a:prstGeom prst="ellipse">
            <a:avLst/>
          </a:prstGeom>
          <a:ln>
            <a:noFill/>
          </a:ln>
          <a:effectLst>
            <a:softEdge rad="112500"/>
          </a:effectLst>
        </p:spPr>
      </p:pic>
    </p:spTree>
    <p:extLst>
      <p:ext uri="{BB962C8B-B14F-4D97-AF65-F5344CB8AC3E}">
        <p14:creationId xmlns:p14="http://schemas.microsoft.com/office/powerpoint/2010/main" val="3842722491"/>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0428A-8B0F-AA33-D519-0F5DA8EE6C3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98CE535-3AB1-688E-C395-11C06FDECE4B}"/>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921FD52A-2E00-677A-3332-8D75F0658B83}"/>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IMPLEMENTATION </a:t>
              </a:r>
            </a:p>
          </p:txBody>
        </p:sp>
        <p:sp>
          <p:nvSpPr>
            <p:cNvPr id="17" name="Rectangle 16">
              <a:extLst>
                <a:ext uri="{FF2B5EF4-FFF2-40B4-BE49-F238E27FC236}">
                  <a16:creationId xmlns:a16="http://schemas.microsoft.com/office/drawing/2014/main" id="{3D2F9D2A-EA1D-0B21-EDCF-9A2292A5889A}"/>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6E42A7-F40C-89B0-74EA-D894C82DF20E}"/>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88C7C56-D275-B980-CB73-5ADE7FADDE03}"/>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59A3DAE1-527C-E158-82F0-78C1792DBB92}"/>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748FA0BD-9072-9F2F-6EE8-7D4A318F0394}"/>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3189E6DE-1F28-A45A-93FC-2D411612D2AD}"/>
              </a:ext>
            </a:extLst>
          </p:cNvPr>
          <p:cNvSpPr>
            <a:spLocks noGrp="1"/>
          </p:cNvSpPr>
          <p:nvPr>
            <p:ph type="ftr" sz="quarter" idx="11"/>
          </p:nvPr>
        </p:nvSpPr>
        <p:spPr/>
        <p:txBody>
          <a:bodyPr/>
          <a:lstStyle/>
          <a:p>
            <a:r>
              <a:rPr lang="en-US"/>
              <a:t>Dept of ECE, Maharaja Institute of Technology Thandavapura</a:t>
            </a:r>
          </a:p>
        </p:txBody>
      </p:sp>
      <p:sp>
        <p:nvSpPr>
          <p:cNvPr id="5" name="Rectangle 2">
            <a:extLst>
              <a:ext uri="{FF2B5EF4-FFF2-40B4-BE49-F238E27FC236}">
                <a16:creationId xmlns:a16="http://schemas.microsoft.com/office/drawing/2014/main" id="{80E4CE82-4651-3EBF-A3C9-B346B4007184}"/>
              </a:ext>
            </a:extLst>
          </p:cNvPr>
          <p:cNvSpPr>
            <a:spLocks noChangeArrowheads="1"/>
          </p:cNvSpPr>
          <p:nvPr/>
        </p:nvSpPr>
        <p:spPr bwMode="auto">
          <a:xfrm>
            <a:off x="-1249680" y="115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6F0F0B70-2BD1-F481-2890-49C602791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301" y="2064283"/>
            <a:ext cx="4570731" cy="3427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7CDB94C4-9C74-08EE-5478-EF60B52FA3FF}"/>
              </a:ext>
            </a:extLst>
          </p:cNvPr>
          <p:cNvSpPr>
            <a:spLocks noChangeArrowheads="1"/>
          </p:cNvSpPr>
          <p:nvPr/>
        </p:nvSpPr>
        <p:spPr bwMode="auto">
          <a:xfrm>
            <a:off x="3033062" y="5338074"/>
            <a:ext cx="552888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rgbClr val="000000"/>
                </a:solidFill>
                <a:effectLst/>
                <a:ea typeface="Calibri" panose="020F0502020204030204" pitchFamily="34" charset="0"/>
                <a:cs typeface="Times New Roman" panose="02020603050405020304" pitchFamily="18" charset="0"/>
              </a:rPr>
              <a:t>Fig: System initializes components.</a:t>
            </a:r>
            <a:endParaRPr kumimoji="0" lang="en-US" altLang="en-US" sz="2800" b="0" i="0" u="none" strike="noStrike" cap="none" normalizeH="0" baseline="0" dirty="0">
              <a:ln>
                <a:noFill/>
              </a:ln>
              <a:solidFill>
                <a:schemeClr val="tx1"/>
              </a:solidFill>
              <a:effectLst/>
            </a:endParaRPr>
          </a:p>
        </p:txBody>
      </p:sp>
      <p:sp>
        <p:nvSpPr>
          <p:cNvPr id="7" name="Rectangle 3">
            <a:extLst>
              <a:ext uri="{FF2B5EF4-FFF2-40B4-BE49-F238E27FC236}">
                <a16:creationId xmlns:a16="http://schemas.microsoft.com/office/drawing/2014/main" id="{AD1AFC61-2652-B8FF-8200-1964DC18EC04}"/>
              </a:ext>
            </a:extLst>
          </p:cNvPr>
          <p:cNvSpPr>
            <a:spLocks noChangeArrowheads="1"/>
          </p:cNvSpPr>
          <p:nvPr/>
        </p:nvSpPr>
        <p:spPr bwMode="auto">
          <a:xfrm>
            <a:off x="601828" y="1490006"/>
            <a:ext cx="103913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s</a:t>
            </a:r>
            <a:r>
              <a:rPr kumimoji="0" lang="en-US" altLang="en-US" b="0" i="0" u="none" strike="noStrike" cap="none" normalizeH="0" baseline="0" dirty="0" bmk="">
                <a:ln>
                  <a:noFill/>
                </a:ln>
                <a:solidFill>
                  <a:schemeClr val="tx1"/>
                </a:solidFill>
                <a:effectLst/>
                <a:ea typeface="Calibri" panose="020F0502020204030204" pitchFamily="34" charset="0"/>
                <a:cs typeface="Times New Roman" panose="02020603050405020304" pitchFamily="18" charset="0"/>
              </a:rPr>
              <a:t>ystem initializes components</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including the LCD, MAX30100 sensor, MOSFET module, and GSM module.</a:t>
            </a:r>
            <a:endParaRPr kumimoji="0" lang="en-US" altLang="en-US" sz="105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8670350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F1B7-7944-F387-DA87-C5265B64EBC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3B7FDAD-A9E4-2BB3-48B0-0AD18015D2C1}"/>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93385197-25D0-30FA-5690-04EF327262F1}"/>
                </a:ext>
              </a:extLst>
            </p:cNvPr>
            <p:cNvSpPr txBox="1">
              <a:spLocks/>
            </p:cNvSpPr>
            <p:nvPr/>
          </p:nvSpPr>
          <p:spPr>
            <a:xfrm>
              <a:off x="649570" y="2637783"/>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IMPLEMENTATION </a:t>
              </a:r>
            </a:p>
          </p:txBody>
        </p:sp>
        <p:sp>
          <p:nvSpPr>
            <p:cNvPr id="17" name="Rectangle 16">
              <a:extLst>
                <a:ext uri="{FF2B5EF4-FFF2-40B4-BE49-F238E27FC236}">
                  <a16:creationId xmlns:a16="http://schemas.microsoft.com/office/drawing/2014/main" id="{495B4A24-0B75-F79E-1591-8937457ABF63}"/>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45AA75-10C8-0158-93A5-D32A2C672DB7}"/>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A2F0038-7749-C5EB-7C20-BBE02EB7D16A}"/>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96F1A942-4185-6FDD-4A4D-9EBB484FBBAC}"/>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985CAB41-9D2F-5B44-B104-6DC2C7B877B1}"/>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85569B31-ED50-EAFF-21F0-0F62A1DA4BCD}"/>
              </a:ext>
            </a:extLst>
          </p:cNvPr>
          <p:cNvSpPr>
            <a:spLocks noGrp="1"/>
          </p:cNvSpPr>
          <p:nvPr>
            <p:ph type="ftr" sz="quarter" idx="11"/>
          </p:nvPr>
        </p:nvSpPr>
        <p:spPr/>
        <p:txBody>
          <a:bodyPr/>
          <a:lstStyle/>
          <a:p>
            <a:r>
              <a:rPr lang="en-US" dirty="0"/>
              <a:t>Dept of ECE, Maharaja Institute of Technology Thandavapura</a:t>
            </a:r>
          </a:p>
        </p:txBody>
      </p:sp>
      <p:sp>
        <p:nvSpPr>
          <p:cNvPr id="5" name="Rectangle 2">
            <a:extLst>
              <a:ext uri="{FF2B5EF4-FFF2-40B4-BE49-F238E27FC236}">
                <a16:creationId xmlns:a16="http://schemas.microsoft.com/office/drawing/2014/main" id="{4482B97F-CC56-4D7D-E874-A2658020957B}"/>
              </a:ext>
            </a:extLst>
          </p:cNvPr>
          <p:cNvSpPr>
            <a:spLocks noChangeArrowheads="1"/>
          </p:cNvSpPr>
          <p:nvPr/>
        </p:nvSpPr>
        <p:spPr bwMode="auto">
          <a:xfrm>
            <a:off x="-1249680" y="115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9D26AB0-E8FB-3E8C-0763-B9F0C4A2375F}"/>
              </a:ext>
            </a:extLst>
          </p:cNvPr>
          <p:cNvSpPr>
            <a:spLocks noChangeArrowheads="1"/>
          </p:cNvSpPr>
          <p:nvPr/>
        </p:nvSpPr>
        <p:spPr bwMode="auto">
          <a:xfrm>
            <a:off x="3416159" y="5484418"/>
            <a:ext cx="5528880" cy="46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0215" algn="ctr">
              <a:lnSpc>
                <a:spcPct val="150000"/>
              </a:lnSpc>
              <a:spcAft>
                <a:spcPts val="800"/>
              </a:spcAft>
            </a:pPr>
            <a:r>
              <a:rPr lang="en-IN" sz="1800" kern="100" dirty="0">
                <a:solidFill>
                  <a:srgbClr val="000000"/>
                </a:solidFill>
                <a:effectLst/>
                <a:ea typeface="Calibri" panose="020F0502020204030204" pitchFamily="34" charset="0"/>
                <a:cs typeface="Times New Roman" panose="02020603050405020304" pitchFamily="18" charset="0"/>
              </a:rPr>
              <a:t>Fig: Continuously monitors SpO₂ and heart rate.</a:t>
            </a:r>
            <a:endParaRPr lang="en-IN" sz="1800" kern="100" dirty="0">
              <a:effectLst/>
              <a:ea typeface="Calibri" panose="020F0502020204030204" pitchFamily="34" charset="0"/>
              <a:cs typeface="Times New Roman" panose="02020603050405020304" pitchFamily="18" charset="0"/>
            </a:endParaRPr>
          </a:p>
        </p:txBody>
      </p:sp>
      <p:sp>
        <p:nvSpPr>
          <p:cNvPr id="7" name="Rectangle 3">
            <a:extLst>
              <a:ext uri="{FF2B5EF4-FFF2-40B4-BE49-F238E27FC236}">
                <a16:creationId xmlns:a16="http://schemas.microsoft.com/office/drawing/2014/main" id="{54608BC3-FB95-62FE-53E4-4BE0D3BB22CA}"/>
              </a:ext>
            </a:extLst>
          </p:cNvPr>
          <p:cNvSpPr>
            <a:spLocks noChangeArrowheads="1"/>
          </p:cNvSpPr>
          <p:nvPr/>
        </p:nvSpPr>
        <p:spPr bwMode="auto">
          <a:xfrm>
            <a:off x="652022" y="1252415"/>
            <a:ext cx="108586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It continuously monitors SpO₂ and heart rate, displaying values on the LCD and adjusting the ventilator speed based on SpO₂ levels</a:t>
            </a:r>
            <a:endParaRPr kumimoji="0" lang="en-US" altLang="en-US" sz="105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4A68758F-666C-9693-2D26-E3824326FC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556270" y="1851965"/>
            <a:ext cx="5050155" cy="3786330"/>
          </a:xfrm>
          <a:prstGeom prst="rect">
            <a:avLst/>
          </a:prstGeom>
        </p:spPr>
      </p:pic>
    </p:spTree>
    <p:extLst>
      <p:ext uri="{BB962C8B-B14F-4D97-AF65-F5344CB8AC3E}">
        <p14:creationId xmlns:p14="http://schemas.microsoft.com/office/powerpoint/2010/main" val="241202189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A3FD-C13D-66A5-6359-E7B108E8B9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586A858-F8C6-547B-709A-92C14E8309B8}"/>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560E298F-F240-86D7-730B-01FCE972D386}"/>
                </a:ext>
              </a:extLst>
            </p:cNvPr>
            <p:cNvSpPr txBox="1">
              <a:spLocks/>
            </p:cNvSpPr>
            <p:nvPr/>
          </p:nvSpPr>
          <p:spPr>
            <a:xfrm>
              <a:off x="649570" y="2637783"/>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IMPLEMENTATION </a:t>
              </a:r>
            </a:p>
          </p:txBody>
        </p:sp>
        <p:sp>
          <p:nvSpPr>
            <p:cNvPr id="17" name="Rectangle 16">
              <a:extLst>
                <a:ext uri="{FF2B5EF4-FFF2-40B4-BE49-F238E27FC236}">
                  <a16:creationId xmlns:a16="http://schemas.microsoft.com/office/drawing/2014/main" id="{EB2979A7-DFA2-85C4-E20D-C4B2431C93A6}"/>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65FD44-46F0-304F-CF2E-B6A2E2629033}"/>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9356FD80-4823-50C2-22A8-DA436B5DC110}"/>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EAC2BEF3-4695-970B-D77A-4CCA852BCEDF}"/>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F8F65B83-C9BB-3565-E1F8-7C903D1ED5B3}"/>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5AE10131-BB20-8B15-265F-CDB64059AAF2}"/>
              </a:ext>
            </a:extLst>
          </p:cNvPr>
          <p:cNvSpPr>
            <a:spLocks noGrp="1"/>
          </p:cNvSpPr>
          <p:nvPr>
            <p:ph type="ftr" sz="quarter" idx="11"/>
          </p:nvPr>
        </p:nvSpPr>
        <p:spPr/>
        <p:txBody>
          <a:bodyPr/>
          <a:lstStyle/>
          <a:p>
            <a:r>
              <a:rPr lang="en-US"/>
              <a:t>Dept of ECE, Maharaja Institute of Technology Thandavapura</a:t>
            </a:r>
          </a:p>
        </p:txBody>
      </p:sp>
      <p:sp>
        <p:nvSpPr>
          <p:cNvPr id="5" name="Rectangle 2">
            <a:extLst>
              <a:ext uri="{FF2B5EF4-FFF2-40B4-BE49-F238E27FC236}">
                <a16:creationId xmlns:a16="http://schemas.microsoft.com/office/drawing/2014/main" id="{6AE8DC75-E821-F142-5510-4C6AD468418C}"/>
              </a:ext>
            </a:extLst>
          </p:cNvPr>
          <p:cNvSpPr>
            <a:spLocks noChangeArrowheads="1"/>
          </p:cNvSpPr>
          <p:nvPr/>
        </p:nvSpPr>
        <p:spPr bwMode="auto">
          <a:xfrm>
            <a:off x="-1249680" y="115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F3551509-65F4-27CF-6628-F5AF9C15A9C3}"/>
              </a:ext>
            </a:extLst>
          </p:cNvPr>
          <p:cNvSpPr>
            <a:spLocks noChangeArrowheads="1"/>
          </p:cNvSpPr>
          <p:nvPr/>
        </p:nvSpPr>
        <p:spPr bwMode="auto">
          <a:xfrm>
            <a:off x="5866192" y="5561326"/>
            <a:ext cx="5528880" cy="46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0215" algn="ctr">
              <a:lnSpc>
                <a:spcPct val="150000"/>
              </a:lnSpc>
              <a:spcAft>
                <a:spcPts val="800"/>
              </a:spcAft>
            </a:pPr>
            <a:r>
              <a:rPr lang="en-IN" sz="1800" dirty="0">
                <a:solidFill>
                  <a:srgbClr val="000000"/>
                </a:solidFill>
                <a:effectLst/>
                <a:ea typeface="Calibri" panose="020F0502020204030204" pitchFamily="34" charset="0"/>
              </a:rPr>
              <a:t>Received alert SMS</a:t>
            </a:r>
            <a:endParaRPr lang="en-IN" sz="1800" kern="100" dirty="0">
              <a:effectLst/>
              <a:ea typeface="Calibri" panose="020F0502020204030204" pitchFamily="34" charset="0"/>
              <a:cs typeface="Times New Roman" panose="02020603050405020304" pitchFamily="18" charset="0"/>
            </a:endParaRPr>
          </a:p>
        </p:txBody>
      </p:sp>
      <p:sp>
        <p:nvSpPr>
          <p:cNvPr id="7" name="Rectangle 3">
            <a:extLst>
              <a:ext uri="{FF2B5EF4-FFF2-40B4-BE49-F238E27FC236}">
                <a16:creationId xmlns:a16="http://schemas.microsoft.com/office/drawing/2014/main" id="{5F02D573-6EC4-86A1-1661-4E95A1E996D3}"/>
              </a:ext>
            </a:extLst>
          </p:cNvPr>
          <p:cNvSpPr>
            <a:spLocks noChangeArrowheads="1"/>
          </p:cNvSpPr>
          <p:nvPr/>
        </p:nvSpPr>
        <p:spPr bwMode="auto">
          <a:xfrm>
            <a:off x="652022" y="1252415"/>
            <a:ext cx="108586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1800" dirty="0">
                <a:effectLst/>
                <a:latin typeface="Calibri (Body)"/>
                <a:ea typeface="Calibri" panose="020F0502020204030204" pitchFamily="34" charset="0"/>
              </a:rPr>
              <a:t>If SpO₂ drops below 90% for over 10 seconds, an emergency SMS alert is sent via the GSM module.</a:t>
            </a:r>
            <a:r>
              <a:rPr lang="en-IN" sz="1800" dirty="0">
                <a:effectLst/>
                <a:latin typeface="Calibri (Body)"/>
                <a:ea typeface="Calibri" panose="020F0502020204030204" pitchFamily="34" charset="0"/>
                <a:cs typeface="Times New Roman" panose="02020603050405020304" pitchFamily="18" charset="0"/>
              </a:rPr>
              <a:t> </a:t>
            </a:r>
            <a:r>
              <a:rPr lang="en-IN" sz="1800" dirty="0">
                <a:effectLst/>
                <a:latin typeface="Calibri (Body)"/>
                <a:ea typeface="Calibri" panose="020F0502020204030204" pitchFamily="34" charset="0"/>
              </a:rPr>
              <a:t>The system runs in a loop, ensuring real-time monitoring and adaptive ventilator control</a:t>
            </a:r>
            <a:endParaRPr kumimoji="0" lang="en-US" altLang="en-US" sz="1050" b="0" i="0" u="none" strike="noStrike" cap="none" normalizeH="0" baseline="0" dirty="0">
              <a:ln>
                <a:noFill/>
              </a:ln>
              <a:solidFill>
                <a:schemeClr val="tx1"/>
              </a:solidFill>
              <a:effectLst/>
              <a:latin typeface="Calibri (Body)"/>
            </a:endParaRPr>
          </a:p>
        </p:txBody>
      </p:sp>
      <p:pic>
        <p:nvPicPr>
          <p:cNvPr id="3" name="Picture 2">
            <a:extLst>
              <a:ext uri="{FF2B5EF4-FFF2-40B4-BE49-F238E27FC236}">
                <a16:creationId xmlns:a16="http://schemas.microsoft.com/office/drawing/2014/main" id="{10DB896F-D7C9-56D9-8AD0-B68FECA40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13097" y="1898746"/>
            <a:ext cx="5050155" cy="3786330"/>
          </a:xfrm>
          <a:prstGeom prst="rect">
            <a:avLst/>
          </a:prstGeom>
        </p:spPr>
      </p:pic>
      <p:pic>
        <p:nvPicPr>
          <p:cNvPr id="10" name="Picture 9">
            <a:extLst>
              <a:ext uri="{FF2B5EF4-FFF2-40B4-BE49-F238E27FC236}">
                <a16:creationId xmlns:a16="http://schemas.microsoft.com/office/drawing/2014/main" id="{F0F0668C-3C6C-B237-3D20-87EF2B9D82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480" y="1919143"/>
            <a:ext cx="2930004" cy="3786332"/>
          </a:xfrm>
          <a:prstGeom prst="rect">
            <a:avLst/>
          </a:prstGeom>
        </p:spPr>
      </p:pic>
      <p:sp>
        <p:nvSpPr>
          <p:cNvPr id="11" name="Rectangle 3">
            <a:extLst>
              <a:ext uri="{FF2B5EF4-FFF2-40B4-BE49-F238E27FC236}">
                <a16:creationId xmlns:a16="http://schemas.microsoft.com/office/drawing/2014/main" id="{E1434019-7E40-8E73-C17C-A2E3C43CC268}"/>
              </a:ext>
            </a:extLst>
          </p:cNvPr>
          <p:cNvSpPr>
            <a:spLocks noChangeArrowheads="1"/>
          </p:cNvSpPr>
          <p:nvPr/>
        </p:nvSpPr>
        <p:spPr bwMode="auto">
          <a:xfrm>
            <a:off x="-97728" y="5551109"/>
            <a:ext cx="5528880" cy="46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0215" algn="ctr">
              <a:lnSpc>
                <a:spcPct val="150000"/>
              </a:lnSpc>
              <a:spcAft>
                <a:spcPts val="800"/>
              </a:spcAft>
            </a:pPr>
            <a:r>
              <a:rPr lang="en-IN" sz="1800" dirty="0">
                <a:solidFill>
                  <a:srgbClr val="000000"/>
                </a:solidFill>
                <a:effectLst/>
                <a:latin typeface="Calibri "/>
                <a:ea typeface="Calibri" panose="020F0502020204030204" pitchFamily="34" charset="0"/>
              </a:rPr>
              <a:t>Sending alert SMS</a:t>
            </a:r>
            <a:endParaRPr lang="en-IN" sz="1800" kern="100" dirty="0">
              <a:effectLst/>
              <a:latin typeface="Calibri "/>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0124145"/>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7BA3C-DAF6-22E8-69CC-E8EC5AD4E3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52B2B60-87AA-56EA-0F41-EEAF21ACC2D1}"/>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87CEF430-3DFB-B0CD-FBD1-14E79E33A119}"/>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CONCLUSION </a:t>
              </a:r>
            </a:p>
          </p:txBody>
        </p:sp>
        <p:sp>
          <p:nvSpPr>
            <p:cNvPr id="17" name="Rectangle 16">
              <a:extLst>
                <a:ext uri="{FF2B5EF4-FFF2-40B4-BE49-F238E27FC236}">
                  <a16:creationId xmlns:a16="http://schemas.microsoft.com/office/drawing/2014/main" id="{0B49BA83-9B5A-E072-4A67-12D7897927A7}"/>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F035EC-49B5-4607-12EB-3EC3793AF08C}"/>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0B22A08-E298-A550-F2D5-F4602B2E3EA0}"/>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DF4A1F09-CFC1-6003-AC8A-4F2755808D20}"/>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4A59A1B8-DF49-212E-3A81-38707B43041C}"/>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28A2C043-751B-0FC7-9A70-93EFFF6F8D9F}"/>
              </a:ext>
            </a:extLst>
          </p:cNvPr>
          <p:cNvSpPr txBox="1"/>
          <p:nvPr/>
        </p:nvSpPr>
        <p:spPr>
          <a:xfrm>
            <a:off x="536028" y="1573347"/>
            <a:ext cx="10467251" cy="1856919"/>
          </a:xfrm>
          <a:prstGeom prst="rect">
            <a:avLst/>
          </a:prstGeom>
          <a:noFill/>
        </p:spPr>
        <p:txBody>
          <a:bodyPr wrap="square" rtlCol="0">
            <a:spAutoFit/>
          </a:bodyPr>
          <a:lstStyle/>
          <a:p>
            <a:pPr marL="735965" indent="-285750" algn="just">
              <a:spcAft>
                <a:spcPts val="800"/>
              </a:spcAft>
              <a:buFont typeface="Wingdings" panose="05000000000000000000" pitchFamily="2" charset="2"/>
              <a:buChar char="Ø"/>
            </a:pPr>
            <a:r>
              <a:rPr lang="en-IN" sz="1800" kern="100" dirty="0">
                <a:effectLst/>
                <a:ea typeface="Calibri" panose="020F0502020204030204" pitchFamily="34" charset="0"/>
                <a:cs typeface="Times New Roman" panose="02020603050405020304" pitchFamily="18" charset="0"/>
              </a:rPr>
              <a:t>The low-cost ventilator system provides a simple yet effective solution for automated respiratory support. By integrating SpO2 monitoring, fuzzy logic-controlled ventilation, and GSM-based emergency alerts, the system enhances patient care and reduces dependency on expensive hospital ventilators.</a:t>
            </a:r>
          </a:p>
          <a:p>
            <a:pPr marL="735965" indent="-285750" algn="just">
              <a:spcAft>
                <a:spcPts val="800"/>
              </a:spcAft>
              <a:buFont typeface="Wingdings" panose="05000000000000000000" pitchFamily="2" charset="2"/>
              <a:buChar char="Ø"/>
            </a:pPr>
            <a:r>
              <a:rPr lang="en-IN" sz="1800" kern="100" dirty="0">
                <a:effectLst/>
                <a:ea typeface="Calibri" panose="020F0502020204030204" pitchFamily="34" charset="0"/>
                <a:cs typeface="Times New Roman" panose="02020603050405020304" pitchFamily="18" charset="0"/>
              </a:rPr>
              <a:t> Its affordability, portability, and automation make it an ideal solution for healthcare facilities in developing regions and emergency scenarios. Future improvements, such as IoT connectivity and AI-driven analytics, could further enhance its functionality and adaptability.</a:t>
            </a:r>
          </a:p>
        </p:txBody>
      </p:sp>
      <p:sp>
        <p:nvSpPr>
          <p:cNvPr id="4" name="Footer Placeholder 3">
            <a:extLst>
              <a:ext uri="{FF2B5EF4-FFF2-40B4-BE49-F238E27FC236}">
                <a16:creationId xmlns:a16="http://schemas.microsoft.com/office/drawing/2014/main" id="{26506F79-86AD-FDED-678F-F766B6569438}"/>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992256527"/>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A2F05-D821-BFAE-959A-6D9A37C5AA2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86384D-328E-3C34-FED7-725C23D9BF79}"/>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FC992CC1-DF5D-273D-9E1E-6CFDC701B0E7}"/>
                </a:ext>
              </a:extLst>
            </p:cNvPr>
            <p:cNvSpPr txBox="1">
              <a:spLocks/>
            </p:cNvSpPr>
            <p:nvPr/>
          </p:nvSpPr>
          <p:spPr>
            <a:xfrm>
              <a:off x="649570" y="2757436"/>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CHALLENGES</a:t>
              </a:r>
            </a:p>
            <a:p>
              <a:endParaRPr lang="en-US" sz="4400" dirty="0">
                <a:solidFill>
                  <a:srgbClr val="CE2D32"/>
                </a:solidFill>
              </a:endParaRPr>
            </a:p>
          </p:txBody>
        </p:sp>
        <p:sp>
          <p:nvSpPr>
            <p:cNvPr id="17" name="Rectangle 16">
              <a:extLst>
                <a:ext uri="{FF2B5EF4-FFF2-40B4-BE49-F238E27FC236}">
                  <a16:creationId xmlns:a16="http://schemas.microsoft.com/office/drawing/2014/main" id="{77B5D204-D8A4-CDC8-904A-D68353587160}"/>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62CED3-76AC-E199-0E9D-EC633E73430D}"/>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66C40DB1-2E4B-1E30-50DA-A8629836596A}"/>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050F5688-7500-0264-DA07-61123BE4430E}"/>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798E63EC-225C-69C6-D85E-50CB5025EC77}"/>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762F3063-2C9F-1C87-5698-7FF15F80BE0D}"/>
              </a:ext>
            </a:extLst>
          </p:cNvPr>
          <p:cNvSpPr txBox="1"/>
          <p:nvPr/>
        </p:nvSpPr>
        <p:spPr>
          <a:xfrm>
            <a:off x="536028" y="1502856"/>
            <a:ext cx="10467251" cy="4103688"/>
          </a:xfrm>
          <a:prstGeom prst="rect">
            <a:avLst/>
          </a:prstGeom>
          <a:noFill/>
        </p:spPr>
        <p:txBody>
          <a:bodyPr wrap="square" rtlCol="0">
            <a:spAutoFit/>
          </a:bodyPr>
          <a:lstStyle/>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Limited Battery Backup – The system relies on a battery-powered setup, which means it requires a reliable power source or frequent recharging to ensure continuous operation. If the battery depletes, the ventilator may stop functioning, posing a risk to the patient.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Dependency on GSM Network – The emergency alert system depends on GSM network availability. In areas with weak or no network coverage, the system may fail to send critical SMS alerts, delaying emergency response.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Basic Ventilation Support – This system provides only essential ventilatory assistance by adjusting motor speed based on SpO₂ levels. It may not be suitable for patients with severe respiratory conditions requiring advanced ventilation modes, such as pressure-controlled or volume-controlled ventilation.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Sensor Limitations – The MAX30100 pulse oximeter sensor can be affected by motion artifacts, improper finger placement, or poor circulation, leading to inaccurate SpO₂ readings. This could result in incorrect ventilator adjustments or missed emergency alerts.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just">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Footer Placeholder 3">
            <a:extLst>
              <a:ext uri="{FF2B5EF4-FFF2-40B4-BE49-F238E27FC236}">
                <a16:creationId xmlns:a16="http://schemas.microsoft.com/office/drawing/2014/main" id="{43712929-7E1B-DBA3-B753-3B1E91C3882F}"/>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609869992"/>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73005-3BC2-574C-45BF-7951DBAFBCA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060E3D7-9225-A6DA-56DA-E051668F31B5}"/>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97B6453-C22B-FB85-C5A2-2F89AE29321B}"/>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ADVANTAGES</a:t>
              </a:r>
            </a:p>
          </p:txBody>
        </p:sp>
        <p:sp>
          <p:nvSpPr>
            <p:cNvPr id="17" name="Rectangle 16">
              <a:extLst>
                <a:ext uri="{FF2B5EF4-FFF2-40B4-BE49-F238E27FC236}">
                  <a16:creationId xmlns:a16="http://schemas.microsoft.com/office/drawing/2014/main" id="{77C91390-E310-B130-E41E-199A0FAC9279}"/>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9D9492-B0C3-9D9A-5E40-F246E1103186}"/>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E7FFC8C9-8038-570D-A8C1-8A0F020EDE2D}"/>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11ABE697-6845-858B-7299-3DB80D4B5DB8}"/>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91FB2F4A-96FE-3545-4BA3-CE5079F544D0}"/>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48AB8999-0486-8F4E-9BBC-41A33283F042}"/>
              </a:ext>
            </a:extLst>
          </p:cNvPr>
          <p:cNvSpPr txBox="1"/>
          <p:nvPr/>
        </p:nvSpPr>
        <p:spPr>
          <a:xfrm>
            <a:off x="536028" y="1573347"/>
            <a:ext cx="10467251" cy="3826689"/>
          </a:xfrm>
          <a:prstGeom prst="rect">
            <a:avLst/>
          </a:prstGeom>
          <a:noFill/>
        </p:spPr>
        <p:txBody>
          <a:bodyPr wrap="square" rtlCol="0">
            <a:spAutoFit/>
          </a:bodyPr>
          <a:lstStyle/>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Low Cost – The system is built using affordable and easily available components, making it a cost-effective solution for resource-limited regions where access to advanced medical equipment is scarce.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Automated Operation – The ventilator functions independently, reducing the need for constant manual adjustments and medical supervision, which is especially useful in emergency situations or understaffed healthcare settings.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Fuzzy Logic Control – The system intelligently adjusts the ventilator motor speed based on SpO₂ levels, providing smooth and adaptive control rather than abrupt changes, ensuring patient comfort and efficiency.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Real-Time Monitoring – Continuous measurement and display of SpO₂ and heart rate data on an LCD screen enable caregivers to monitor patient conditions instantly, allowing for timely interventions.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Remote Alert System – In case of a critical drop in SpO₂ levels, the system automatically sends an emergency SMS notification to predefined medical personnel, ensuring a rapid response to potential health crises.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DD0479C-9A7F-CB1A-54D2-4299D0A94DE3}"/>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22714655"/>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46808-49BC-0ACD-D36C-E4FAF30A2DF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40CC6C8-9962-F527-48D2-6EE487850837}"/>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BDCBFEA6-699D-6C5F-8B27-6F30E97BB492}"/>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FUTURE ENHANCEMENT</a:t>
              </a:r>
            </a:p>
          </p:txBody>
        </p:sp>
        <p:sp>
          <p:nvSpPr>
            <p:cNvPr id="17" name="Rectangle 16">
              <a:extLst>
                <a:ext uri="{FF2B5EF4-FFF2-40B4-BE49-F238E27FC236}">
                  <a16:creationId xmlns:a16="http://schemas.microsoft.com/office/drawing/2014/main" id="{0DA9CF28-0551-C81B-5641-C391395D78A6}"/>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9CDB6F-B73C-A1D7-E852-0FE9FF0CCB40}"/>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7141BD6-79E8-732D-5449-1D83CBD127DF}"/>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02651CF5-4B68-967A-A18A-1DB5C5839C9B}"/>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F564B3C8-2B3F-D35D-7A93-676B3A6E0255}"/>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CFC9CF61-AD42-6059-AED1-B39AE514E761}"/>
              </a:ext>
            </a:extLst>
          </p:cNvPr>
          <p:cNvSpPr txBox="1"/>
          <p:nvPr/>
        </p:nvSpPr>
        <p:spPr>
          <a:xfrm>
            <a:off x="536028" y="1573347"/>
            <a:ext cx="10467251" cy="3621504"/>
          </a:xfrm>
          <a:prstGeom prst="rect">
            <a:avLst/>
          </a:prstGeom>
          <a:noFill/>
        </p:spPr>
        <p:txBody>
          <a:bodyPr wrap="square" rtlCol="0">
            <a:spAutoFit/>
          </a:bodyPr>
          <a:lstStyle/>
          <a:p>
            <a:pPr marL="735965" indent="-285750" algn="just">
              <a:spcAft>
                <a:spcPts val="800"/>
              </a:spcAft>
              <a:buFont typeface="Wingdings" panose="05000000000000000000" pitchFamily="2" charset="2"/>
              <a:buChar char="Ø"/>
            </a:pPr>
            <a:r>
              <a:rPr lang="en-US" sz="1800" kern="100" dirty="0">
                <a:effectLst/>
                <a:ea typeface="Calibri" panose="020F0502020204030204" pitchFamily="34" charset="0"/>
                <a:cs typeface="Times New Roman" panose="02020603050405020304" pitchFamily="18" charset="0"/>
              </a:rPr>
              <a:t>Integration of Advanced Ventilation Modes: Future iterations of the system can incorporate support for advanced ventilation techniques such as pressure-controlled, volume-controlled, and BiPAP/CPAP modes. This would make the ventilator suitable for patients with more severe respiratory conditions and extend its use in intensive care settings.</a:t>
            </a:r>
          </a:p>
          <a:p>
            <a:pPr marL="735965" indent="-285750" algn="just">
              <a:spcAft>
                <a:spcPts val="800"/>
              </a:spcAft>
              <a:buFont typeface="Wingdings" panose="05000000000000000000" pitchFamily="2" charset="2"/>
              <a:buChar char="Ø"/>
            </a:pPr>
            <a:r>
              <a:rPr lang="en-US" sz="1800" kern="100" dirty="0">
                <a:effectLst/>
                <a:ea typeface="Calibri" panose="020F0502020204030204" pitchFamily="34" charset="0"/>
                <a:cs typeface="Times New Roman" panose="02020603050405020304" pitchFamily="18" charset="0"/>
              </a:rPr>
              <a:t>Improved Sensor Accuracy and Redundancy: Upgrading to more accurate and robust biomedical sensors—such as the MAX30102 or medical-grade pulse oximeters—can reduce the impact of motion artifacts and environmental interference. Additionally, incorporating redundant sensors can increase reliability by cross-verifying vital data.</a:t>
            </a:r>
          </a:p>
          <a:p>
            <a:pPr marL="735965" indent="-285750" algn="just">
              <a:spcAft>
                <a:spcPts val="800"/>
              </a:spcAft>
              <a:buFont typeface="Wingdings" panose="05000000000000000000" pitchFamily="2" charset="2"/>
              <a:buChar char="Ø"/>
            </a:pPr>
            <a:r>
              <a:rPr lang="en-US" sz="1800" kern="100" dirty="0">
                <a:effectLst/>
                <a:ea typeface="Calibri" panose="020F0502020204030204" pitchFamily="34" charset="0"/>
                <a:cs typeface="Times New Roman" panose="02020603050405020304" pitchFamily="18" charset="0"/>
              </a:rPr>
              <a:t>Battery Health Monitoring and Solar Charging Support: Future versions could include a battery management system (BMS) to monitor battery health and ensure safe charging/discharging cycles. Integration of solar charging options would further extend the system’s usability in off-grid or rural areas.</a:t>
            </a:r>
          </a:p>
        </p:txBody>
      </p:sp>
      <p:sp>
        <p:nvSpPr>
          <p:cNvPr id="4" name="Footer Placeholder 3">
            <a:extLst>
              <a:ext uri="{FF2B5EF4-FFF2-40B4-BE49-F238E27FC236}">
                <a16:creationId xmlns:a16="http://schemas.microsoft.com/office/drawing/2014/main" id="{1BF5E3C7-795F-315A-EEF8-3CD8BAD442A6}"/>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84442304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2026-6C9A-8E09-11A1-5E71CC7F3F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794199-4377-202B-2A3A-C2F7308492CD}"/>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4802D5BC-659C-6D5A-F821-8C0627832D40}"/>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FUTURE ENHANCEMENT</a:t>
              </a:r>
            </a:p>
          </p:txBody>
        </p:sp>
        <p:sp>
          <p:nvSpPr>
            <p:cNvPr id="17" name="Rectangle 16">
              <a:extLst>
                <a:ext uri="{FF2B5EF4-FFF2-40B4-BE49-F238E27FC236}">
                  <a16:creationId xmlns:a16="http://schemas.microsoft.com/office/drawing/2014/main" id="{38768C41-DBBE-A8F2-1A70-E63163C8BCC2}"/>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207706-86F6-8C2A-4E3C-CD81202E753E}"/>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54D33D1D-E6F1-8ADF-F7B5-4CC4211CD312}"/>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DC550CFB-BFA8-6C45-3263-5EFC5F8ECC25}"/>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C4729C0B-18DC-0FFA-BEEC-7EC93F615BA8}"/>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0BCE59E0-35A5-0F27-F0B2-CEB24264DF73}"/>
              </a:ext>
            </a:extLst>
          </p:cNvPr>
          <p:cNvSpPr txBox="1"/>
          <p:nvPr/>
        </p:nvSpPr>
        <p:spPr>
          <a:xfrm>
            <a:off x="536028" y="1573347"/>
            <a:ext cx="10467251" cy="923330"/>
          </a:xfrm>
          <a:prstGeom prst="rect">
            <a:avLst/>
          </a:prstGeom>
          <a:noFill/>
        </p:spPr>
        <p:txBody>
          <a:bodyPr wrap="square" rtlCol="0">
            <a:spAutoFit/>
          </a:bodyPr>
          <a:lstStyle/>
          <a:p>
            <a:pPr marL="735965" indent="-285750" algn="just">
              <a:spcAft>
                <a:spcPts val="800"/>
              </a:spcAft>
              <a:buFont typeface="Wingdings" panose="05000000000000000000" pitchFamily="2" charset="2"/>
              <a:buChar char="Ø"/>
            </a:pPr>
            <a:r>
              <a:rPr lang="en-US" sz="1800" kern="100" dirty="0">
                <a:effectLst/>
                <a:ea typeface="Calibri" panose="020F0502020204030204" pitchFamily="34" charset="0"/>
                <a:cs typeface="Times New Roman" panose="02020603050405020304" pitchFamily="18" charset="0"/>
              </a:rPr>
              <a:t>Modular and Scalable Design: A modular design would allow easy customization and upgrades—for instance, switching between different sensor types or power sources—making the system more adaptable for different use cases and environments.</a:t>
            </a:r>
          </a:p>
        </p:txBody>
      </p:sp>
      <p:sp>
        <p:nvSpPr>
          <p:cNvPr id="4" name="Footer Placeholder 3">
            <a:extLst>
              <a:ext uri="{FF2B5EF4-FFF2-40B4-BE49-F238E27FC236}">
                <a16:creationId xmlns:a16="http://schemas.microsoft.com/office/drawing/2014/main" id="{01029FBA-B5DE-32B2-1676-158968DEB24D}"/>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5601996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937C888-334B-4268-A857-CC62072634E8}"/>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APPLICATIONS</a:t>
              </a: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BE780FC3-EBC9-4538-91F6-C3852A655574}"/>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graphicFrame>
        <p:nvGraphicFramePr>
          <p:cNvPr id="3" name="Table 3">
            <a:extLst>
              <a:ext uri="{FF2B5EF4-FFF2-40B4-BE49-F238E27FC236}">
                <a16:creationId xmlns:a16="http://schemas.microsoft.com/office/drawing/2014/main" id="{D5D58C50-5AAC-4EAE-A034-78CD92A79049}"/>
              </a:ext>
            </a:extLst>
          </p:cNvPr>
          <p:cNvGraphicFramePr>
            <a:graphicFrameLocks noGrp="1"/>
          </p:cNvGraphicFramePr>
          <p:nvPr>
            <p:extLst>
              <p:ext uri="{D42A27DB-BD31-4B8C-83A1-F6EECF244321}">
                <p14:modId xmlns:p14="http://schemas.microsoft.com/office/powerpoint/2010/main" val="1076392987"/>
              </p:ext>
            </p:extLst>
          </p:nvPr>
        </p:nvGraphicFramePr>
        <p:xfrm>
          <a:off x="1200839" y="1502856"/>
          <a:ext cx="9721050" cy="3520934"/>
        </p:xfrm>
        <a:graphic>
          <a:graphicData uri="http://schemas.openxmlformats.org/drawingml/2006/table">
            <a:tbl>
              <a:tblPr firstRow="1" bandRow="1">
                <a:tableStyleId>{5C22544A-7EE6-4342-B048-85BDC9FD1C3A}</a:tableStyleId>
              </a:tblPr>
              <a:tblGrid>
                <a:gridCol w="3861787">
                  <a:extLst>
                    <a:ext uri="{9D8B030D-6E8A-4147-A177-3AD203B41FA5}">
                      <a16:colId xmlns:a16="http://schemas.microsoft.com/office/drawing/2014/main" val="1803725641"/>
                    </a:ext>
                  </a:extLst>
                </a:gridCol>
                <a:gridCol w="5859263">
                  <a:extLst>
                    <a:ext uri="{9D8B030D-6E8A-4147-A177-3AD203B41FA5}">
                      <a16:colId xmlns:a16="http://schemas.microsoft.com/office/drawing/2014/main" val="3838438364"/>
                    </a:ext>
                  </a:extLst>
                </a:gridCol>
              </a:tblGrid>
              <a:tr h="488174">
                <a:tc>
                  <a:txBody>
                    <a:bodyPr/>
                    <a:lstStyle/>
                    <a:p>
                      <a:r>
                        <a:rPr lang="en-US" dirty="0"/>
                        <a:t>  Area</a:t>
                      </a:r>
                      <a:endParaRPr lang="en-IN" dirty="0"/>
                    </a:p>
                  </a:txBody>
                  <a:tcPr/>
                </a:tc>
                <a:tc>
                  <a:txBody>
                    <a:bodyPr/>
                    <a:lstStyle/>
                    <a:p>
                      <a:r>
                        <a:rPr lang="en-US" dirty="0"/>
                        <a:t>Application</a:t>
                      </a:r>
                      <a:endParaRPr lang="en-IN" dirty="0"/>
                    </a:p>
                  </a:txBody>
                  <a:tcPr/>
                </a:tc>
                <a:extLst>
                  <a:ext uri="{0D108BD9-81ED-4DB2-BD59-A6C34878D82A}">
                    <a16:rowId xmlns:a16="http://schemas.microsoft.com/office/drawing/2014/main" val="2046862026"/>
                  </a:ext>
                </a:extLst>
              </a:tr>
              <a:tr h="370840">
                <a:tc>
                  <a:txBody>
                    <a:bodyPr/>
                    <a:lstStyle/>
                    <a:p>
                      <a:r>
                        <a:rPr lang="en-IN" dirty="0"/>
                        <a:t>Emergency Respiratory Support</a:t>
                      </a:r>
                    </a:p>
                  </a:txBody>
                  <a:tcPr/>
                </a:tc>
                <a:tc>
                  <a:txBody>
                    <a:bodyPr/>
                    <a:lstStyle/>
                    <a:p>
                      <a:pPr marL="285750" indent="-285750">
                        <a:buFont typeface="Wingdings" panose="05000000000000000000" pitchFamily="2" charset="2"/>
                        <a:buChar char="Ø"/>
                      </a:pPr>
                      <a:r>
                        <a:rPr lang="en-US" dirty="0"/>
                        <a:t>Assists patients in respiratory distress or failure.</a:t>
                      </a:r>
                      <a:endParaRPr lang="en-IN" dirty="0"/>
                    </a:p>
                  </a:txBody>
                  <a:tcPr/>
                </a:tc>
                <a:extLst>
                  <a:ext uri="{0D108BD9-81ED-4DB2-BD59-A6C34878D82A}">
                    <a16:rowId xmlns:a16="http://schemas.microsoft.com/office/drawing/2014/main" val="1825870156"/>
                  </a:ext>
                </a:extLst>
              </a:tr>
              <a:tr h="370840">
                <a:tc>
                  <a:txBody>
                    <a:bodyPr/>
                    <a:lstStyle/>
                    <a:p>
                      <a:r>
                        <a:rPr lang="en-IN" dirty="0"/>
                        <a:t>Pandemic Preparedness </a:t>
                      </a:r>
                    </a:p>
                  </a:txBody>
                  <a:tcPr/>
                </a:tc>
                <a:tc>
                  <a:txBody>
                    <a:bodyPr/>
                    <a:lstStyle/>
                    <a:p>
                      <a:pPr marL="285750" indent="-285750">
                        <a:buFont typeface="Wingdings" panose="05000000000000000000" pitchFamily="2" charset="2"/>
                        <a:buChar char="Ø"/>
                      </a:pPr>
                      <a:r>
                        <a:rPr lang="en-US" dirty="0"/>
                        <a:t>Helps in managing ventilator shortages during outbreaks like COVID-19.</a:t>
                      </a:r>
                    </a:p>
                  </a:txBody>
                  <a:tcPr/>
                </a:tc>
                <a:extLst>
                  <a:ext uri="{0D108BD9-81ED-4DB2-BD59-A6C34878D82A}">
                    <a16:rowId xmlns:a16="http://schemas.microsoft.com/office/drawing/2014/main" val="885623724"/>
                  </a:ext>
                </a:extLst>
              </a:tr>
              <a:tr h="370840">
                <a:tc>
                  <a:txBody>
                    <a:bodyPr/>
                    <a:lstStyle/>
                    <a:p>
                      <a:r>
                        <a:rPr lang="en-IN" dirty="0"/>
                        <a:t>Post-Surgical Care </a:t>
                      </a:r>
                    </a:p>
                  </a:txBody>
                  <a:tcPr/>
                </a:tc>
                <a:tc>
                  <a:txBody>
                    <a:bodyPr/>
                    <a:lstStyle/>
                    <a:p>
                      <a:pPr marL="285750" indent="-285750">
                        <a:buFont typeface="Wingdings" panose="05000000000000000000" pitchFamily="2" charset="2"/>
                        <a:buChar char="Ø"/>
                      </a:pPr>
                      <a:r>
                        <a:rPr lang="en-US" dirty="0"/>
                        <a:t>Provides breathing support for recovering patients.</a:t>
                      </a:r>
                      <a:endParaRPr lang="en-IN" dirty="0"/>
                    </a:p>
                  </a:txBody>
                  <a:tcPr/>
                </a:tc>
                <a:extLst>
                  <a:ext uri="{0D108BD9-81ED-4DB2-BD59-A6C34878D82A}">
                    <a16:rowId xmlns:a16="http://schemas.microsoft.com/office/drawing/2014/main" val="2869731574"/>
                  </a:ext>
                </a:extLst>
              </a:tr>
              <a:tr h="370840">
                <a:tc>
                  <a:txBody>
                    <a:bodyPr/>
                    <a:lstStyle/>
                    <a:p>
                      <a:r>
                        <a:rPr lang="en-IN" dirty="0"/>
                        <a:t>Home Healthcare </a:t>
                      </a:r>
                    </a:p>
                  </a:txBody>
                  <a:tcPr/>
                </a:tc>
                <a:tc>
                  <a:txBody>
                    <a:bodyPr/>
                    <a:lstStyle/>
                    <a:p>
                      <a:pPr marL="285750" indent="-285750">
                        <a:buFont typeface="Wingdings" panose="05000000000000000000" pitchFamily="2" charset="2"/>
                        <a:buChar char="Ø"/>
                      </a:pPr>
                      <a:r>
                        <a:rPr lang="en-US" dirty="0"/>
                        <a:t>Supports patients with chronic respiratory conditions who require assisted breathing.</a:t>
                      </a:r>
                      <a:endParaRPr lang="en-IN" dirty="0"/>
                    </a:p>
                  </a:txBody>
                  <a:tcPr/>
                </a:tc>
                <a:extLst>
                  <a:ext uri="{0D108BD9-81ED-4DB2-BD59-A6C34878D82A}">
                    <a16:rowId xmlns:a16="http://schemas.microsoft.com/office/drawing/2014/main" val="264221813"/>
                  </a:ext>
                </a:extLst>
              </a:tr>
              <a:tr h="370840">
                <a:tc>
                  <a:txBody>
                    <a:bodyPr/>
                    <a:lstStyle/>
                    <a:p>
                      <a:r>
                        <a:rPr lang="en-IN" dirty="0"/>
                        <a:t>Military and Field Hospitals</a:t>
                      </a:r>
                    </a:p>
                  </a:txBody>
                  <a:tcPr/>
                </a:tc>
                <a:tc>
                  <a:txBody>
                    <a:bodyPr/>
                    <a:lstStyle/>
                    <a:p>
                      <a:pPr marL="285750" indent="-285750">
                        <a:buFont typeface="Wingdings" panose="05000000000000000000" pitchFamily="2" charset="2"/>
                        <a:buChar char="Ø"/>
                      </a:pPr>
                      <a:r>
                        <a:rPr lang="en-US" dirty="0"/>
                        <a:t>Supports injured soldiers in remote and combat zones.</a:t>
                      </a:r>
                      <a:endParaRPr lang="en-IN" dirty="0"/>
                    </a:p>
                  </a:txBody>
                  <a:tcPr/>
                </a:tc>
                <a:extLst>
                  <a:ext uri="{0D108BD9-81ED-4DB2-BD59-A6C34878D82A}">
                    <a16:rowId xmlns:a16="http://schemas.microsoft.com/office/drawing/2014/main" val="2396357382"/>
                  </a:ext>
                </a:extLst>
              </a:tr>
              <a:tr h="370840">
                <a:tc>
                  <a:txBody>
                    <a:bodyPr/>
                    <a:lstStyle/>
                    <a:p>
                      <a:r>
                        <a:rPr lang="en-US" dirty="0"/>
                        <a:t>Medical Schools and Research Institutions</a:t>
                      </a:r>
                      <a:endParaRPr lang="en-IN" dirty="0"/>
                    </a:p>
                  </a:txBody>
                  <a:tcPr/>
                </a:tc>
                <a:tc>
                  <a:txBody>
                    <a:bodyPr/>
                    <a:lstStyle/>
                    <a:p>
                      <a:pPr marL="285750" indent="-285750">
                        <a:buFont typeface="Wingdings" panose="05000000000000000000" pitchFamily="2" charset="2"/>
                        <a:buChar char="Ø"/>
                      </a:pPr>
                      <a:r>
                        <a:rPr lang="en-US" dirty="0"/>
                        <a:t>Used for medical training and ventilator research.</a:t>
                      </a:r>
                      <a:endParaRPr lang="en-IN" dirty="0"/>
                    </a:p>
                  </a:txBody>
                  <a:tcPr/>
                </a:tc>
                <a:extLst>
                  <a:ext uri="{0D108BD9-81ED-4DB2-BD59-A6C34878D82A}">
                    <a16:rowId xmlns:a16="http://schemas.microsoft.com/office/drawing/2014/main" val="594658095"/>
                  </a:ext>
                </a:extLst>
              </a:tr>
            </a:tbl>
          </a:graphicData>
        </a:graphic>
      </p:graphicFrame>
      <p:sp>
        <p:nvSpPr>
          <p:cNvPr id="4" name="Footer Placeholder 3">
            <a:extLst>
              <a:ext uri="{FF2B5EF4-FFF2-40B4-BE49-F238E27FC236}">
                <a16:creationId xmlns:a16="http://schemas.microsoft.com/office/drawing/2014/main" id="{D38CED2F-244B-457B-BCC9-2BB6E555A689}"/>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592073973"/>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937C888-334B-4268-A857-CC62072634E8}"/>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400" dirty="0">
                <a:solidFill>
                  <a:srgbClr val="CE2D32"/>
                </a:solidFill>
              </a:endParaRP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BE780FC3-EBC9-4538-91F6-C3852A655574}"/>
              </a:ext>
            </a:extLst>
          </p:cNvPr>
          <p:cNvSpPr txBox="1">
            <a:spLocks/>
          </p:cNvSpPr>
          <p:nvPr/>
        </p:nvSpPr>
        <p:spPr>
          <a:xfrm>
            <a:off x="3808520" y="2787588"/>
            <a:ext cx="7889493" cy="3092950"/>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pic>
        <p:nvPicPr>
          <p:cNvPr id="10" name="Picture 9">
            <a:extLst>
              <a:ext uri="{FF2B5EF4-FFF2-40B4-BE49-F238E27FC236}">
                <a16:creationId xmlns:a16="http://schemas.microsoft.com/office/drawing/2014/main" id="{DB9F4705-A88C-4728-9BFB-48564F612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2010" y="646266"/>
            <a:ext cx="6771048" cy="4605309"/>
          </a:xfrm>
          <a:prstGeom prst="rect">
            <a:avLst/>
          </a:prstGeom>
        </p:spPr>
      </p:pic>
      <p:sp>
        <p:nvSpPr>
          <p:cNvPr id="14" name="TextBox 13">
            <a:extLst>
              <a:ext uri="{FF2B5EF4-FFF2-40B4-BE49-F238E27FC236}">
                <a16:creationId xmlns:a16="http://schemas.microsoft.com/office/drawing/2014/main" id="{1BD82CF5-3FBB-44F8-8BE3-9C9C5965CF74}"/>
              </a:ext>
            </a:extLst>
          </p:cNvPr>
          <p:cNvSpPr txBox="1"/>
          <p:nvPr/>
        </p:nvSpPr>
        <p:spPr>
          <a:xfrm>
            <a:off x="2888942" y="5105237"/>
            <a:ext cx="6094520" cy="830997"/>
          </a:xfrm>
          <a:prstGeom prst="rect">
            <a:avLst/>
          </a:prstGeom>
          <a:noFill/>
        </p:spPr>
        <p:txBody>
          <a:bodyPr wrap="square">
            <a:spAutoFit/>
          </a:bodyPr>
          <a:lstStyle/>
          <a:p>
            <a:pPr algn="ctr"/>
            <a:r>
              <a:rPr lang="en-US" sz="4800" b="1">
                <a:solidFill>
                  <a:srgbClr val="CE2D32"/>
                </a:solidFill>
              </a:rPr>
              <a:t>Any </a:t>
            </a:r>
            <a:r>
              <a:rPr lang="en-US" sz="4800" b="1" dirty="0">
                <a:solidFill>
                  <a:srgbClr val="CE2D32"/>
                </a:solidFill>
              </a:rPr>
              <a:t>Queries??</a:t>
            </a:r>
          </a:p>
        </p:txBody>
      </p:sp>
      <p:sp>
        <p:nvSpPr>
          <p:cNvPr id="3" name="Footer Placeholder 2">
            <a:extLst>
              <a:ext uri="{FF2B5EF4-FFF2-40B4-BE49-F238E27FC236}">
                <a16:creationId xmlns:a16="http://schemas.microsoft.com/office/drawing/2014/main" id="{D21C6AD4-FC92-401E-9F27-9E36AA38FD41}"/>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84272249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937C888-334B-4268-A857-CC62072634E8}"/>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ABSTRACT</a:t>
              </a: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BE780FC3-EBC9-4538-91F6-C3852A655574}"/>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31240CAE-A019-4B94-BF7C-F4C63C79BEFB}"/>
              </a:ext>
            </a:extLst>
          </p:cNvPr>
          <p:cNvSpPr txBox="1"/>
          <p:nvPr/>
        </p:nvSpPr>
        <p:spPr>
          <a:xfrm>
            <a:off x="536028" y="1573347"/>
            <a:ext cx="10467251" cy="2923877"/>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en-US" dirty="0"/>
              <a:t>This project presents a low-cost ventilator using an Arduino Uno R4, MAX30100 heart rate and SpO₂ sensor, LCD display, MOSFET module, air pump, GSM module, and a buck converter.</a:t>
            </a:r>
          </a:p>
          <a:p>
            <a:pPr marL="285750" indent="-285750" algn="just">
              <a:spcBef>
                <a:spcPts val="600"/>
              </a:spcBef>
              <a:spcAft>
                <a:spcPts val="600"/>
              </a:spcAft>
              <a:buFont typeface="Wingdings" panose="05000000000000000000" pitchFamily="2" charset="2"/>
              <a:buChar char="Ø"/>
            </a:pPr>
            <a:r>
              <a:rPr lang="en-US" dirty="0"/>
              <a:t> The system continuously monitors SpO₂ and heart rate, displaying values on the LCD.</a:t>
            </a:r>
          </a:p>
          <a:p>
            <a:pPr marL="285750" indent="-285750" algn="just">
              <a:spcBef>
                <a:spcPts val="600"/>
              </a:spcBef>
              <a:spcAft>
                <a:spcPts val="600"/>
              </a:spcAft>
              <a:buFont typeface="Wingdings" panose="05000000000000000000" pitchFamily="2" charset="2"/>
              <a:buChar char="Ø"/>
            </a:pPr>
            <a:r>
              <a:rPr lang="en-US" dirty="0"/>
              <a:t> When SpO₂ drops below 100%, a fuzzy logic algorithm adjusts the air pump speed proportionally, increasing support as oxygen levels fall. </a:t>
            </a:r>
          </a:p>
          <a:p>
            <a:pPr marL="285750" indent="-285750" algn="just">
              <a:spcBef>
                <a:spcPts val="600"/>
              </a:spcBef>
              <a:spcAft>
                <a:spcPts val="600"/>
              </a:spcAft>
              <a:buFont typeface="Wingdings" panose="05000000000000000000" pitchFamily="2" charset="2"/>
              <a:buChar char="Ø"/>
            </a:pPr>
            <a:r>
              <a:rPr lang="en-US" dirty="0"/>
              <a:t>If SpO₂ goes below 90%, an alert is sent via GSM to notify medical staff. A buck converter provides stable power to the GSM module. </a:t>
            </a:r>
          </a:p>
          <a:p>
            <a:pPr marL="285750" indent="-285750" algn="just">
              <a:spcBef>
                <a:spcPts val="600"/>
              </a:spcBef>
              <a:spcAft>
                <a:spcPts val="600"/>
              </a:spcAft>
              <a:buFont typeface="Wingdings" panose="05000000000000000000" pitchFamily="2" charset="2"/>
              <a:buChar char="Ø"/>
            </a:pPr>
            <a:r>
              <a:rPr lang="en-US" dirty="0"/>
              <a:t>This system offers an affordable, automated solution for respiratory support in resource-limited settings.</a:t>
            </a:r>
            <a:endParaRPr lang="en-IN" dirty="0"/>
          </a:p>
        </p:txBody>
      </p:sp>
      <p:sp>
        <p:nvSpPr>
          <p:cNvPr id="4" name="Footer Placeholder 3">
            <a:extLst>
              <a:ext uri="{FF2B5EF4-FFF2-40B4-BE49-F238E27FC236}">
                <a16:creationId xmlns:a16="http://schemas.microsoft.com/office/drawing/2014/main" id="{DB532135-2AC4-4E20-9CB8-6BAD70AF686A}"/>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384272249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437BCC-0D5F-4BD5-833F-5B4B15DA7F07}"/>
              </a:ext>
            </a:extLst>
          </p:cNvPr>
          <p:cNvSpPr/>
          <p:nvPr/>
        </p:nvSpPr>
        <p:spPr>
          <a:xfrm rot="18900000">
            <a:off x="2009569" y="1781626"/>
            <a:ext cx="3338946" cy="3338946"/>
          </a:xfrm>
          <a:prstGeom prst="rect">
            <a:avLst/>
          </a:prstGeom>
          <a:noFill/>
          <a:ln w="76200">
            <a:solidFill>
              <a:srgbClr val="838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FB24DC-5125-41E7-B13B-B806EB9810E3}"/>
              </a:ext>
            </a:extLst>
          </p:cNvPr>
          <p:cNvSpPr/>
          <p:nvPr/>
        </p:nvSpPr>
        <p:spPr>
          <a:xfrm rot="18900000">
            <a:off x="1483095" y="1781627"/>
            <a:ext cx="3338946" cy="3338946"/>
          </a:xfrm>
          <a:prstGeom prst="rect">
            <a:avLst/>
          </a:prstGeom>
          <a:noFill/>
          <a:ln w="76200">
            <a:solidFill>
              <a:srgbClr val="838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5ADF2A-A675-48B8-8E61-639C17ED1869}"/>
              </a:ext>
            </a:extLst>
          </p:cNvPr>
          <p:cNvSpPr/>
          <p:nvPr/>
        </p:nvSpPr>
        <p:spPr>
          <a:xfrm rot="18900000">
            <a:off x="896696" y="1781627"/>
            <a:ext cx="3338946" cy="3338946"/>
          </a:xfrm>
          <a:prstGeom prst="rect">
            <a:avLst/>
          </a:prstGeom>
          <a:noFill/>
          <a:ln w="76200">
            <a:solidFill>
              <a:srgbClr val="838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3585D69-D384-4EBB-A86A-608BF4522CE6}"/>
              </a:ext>
            </a:extLst>
          </p:cNvPr>
          <p:cNvSpPr/>
          <p:nvPr/>
        </p:nvSpPr>
        <p:spPr>
          <a:xfrm>
            <a:off x="0" y="2216727"/>
            <a:ext cx="12192000" cy="2410691"/>
          </a:xfrm>
          <a:prstGeom prst="rect">
            <a:avLst/>
          </a:prstGeom>
          <a:solidFill>
            <a:srgbClr val="CE2D32">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2">
            <a:extLst>
              <a:ext uri="{FF2B5EF4-FFF2-40B4-BE49-F238E27FC236}">
                <a16:creationId xmlns:a16="http://schemas.microsoft.com/office/drawing/2014/main" id="{47FB4884-4FF2-4703-A125-D71FDBA4F1C1}"/>
              </a:ext>
            </a:extLst>
          </p:cNvPr>
          <p:cNvSpPr txBox="1">
            <a:spLocks/>
          </p:cNvSpPr>
          <p:nvPr/>
        </p:nvSpPr>
        <p:spPr>
          <a:xfrm>
            <a:off x="6613803" y="2716465"/>
            <a:ext cx="5210333" cy="147716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8000" dirty="0">
                <a:solidFill>
                  <a:srgbClr val="DADADA"/>
                </a:solidFill>
              </a:rPr>
              <a:t>Thank You!</a:t>
            </a:r>
          </a:p>
        </p:txBody>
      </p:sp>
      <p:pic>
        <p:nvPicPr>
          <p:cNvPr id="33794" name="Picture 2" descr="C:\Users\Ravikumar R\Desktop\files\1_ECE_New_Logo_Final.png"/>
          <p:cNvPicPr>
            <a:picLocks noChangeAspect="1" noChangeArrowheads="1"/>
          </p:cNvPicPr>
          <p:nvPr/>
        </p:nvPicPr>
        <p:blipFill>
          <a:blip r:embed="rId2"/>
          <a:srcRect/>
          <a:stretch>
            <a:fillRect/>
          </a:stretch>
        </p:blipFill>
        <p:spPr bwMode="auto">
          <a:xfrm>
            <a:off x="2029692" y="2590804"/>
            <a:ext cx="2175885" cy="2175885"/>
          </a:xfrm>
          <a:prstGeom prst="rect">
            <a:avLst/>
          </a:prstGeom>
          <a:noFill/>
        </p:spPr>
      </p:pic>
      <p:sp>
        <p:nvSpPr>
          <p:cNvPr id="15" name="Rectangle 14"/>
          <p:cNvSpPr/>
          <p:nvPr/>
        </p:nvSpPr>
        <p:spPr>
          <a:xfrm>
            <a:off x="518956" y="5899716"/>
            <a:ext cx="11137088"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Department of Electronics &amp; Communication Engineering</a:t>
            </a:r>
          </a:p>
        </p:txBody>
      </p:sp>
      <p:grpSp>
        <p:nvGrpSpPr>
          <p:cNvPr id="2" name="Group 17"/>
          <p:cNvGrpSpPr/>
          <p:nvPr/>
        </p:nvGrpSpPr>
        <p:grpSpPr>
          <a:xfrm>
            <a:off x="4815545" y="562296"/>
            <a:ext cx="7155735" cy="909133"/>
            <a:chOff x="4941669" y="4882054"/>
            <a:chExt cx="7155735" cy="909133"/>
          </a:xfrm>
        </p:grpSpPr>
        <p:pic>
          <p:nvPicPr>
            <p:cNvPr id="13" name="Picture 2"/>
            <p:cNvPicPr>
              <a:picLocks noChangeAspect="1" noChangeArrowheads="1"/>
            </p:cNvPicPr>
            <p:nvPr/>
          </p:nvPicPr>
          <p:blipFill>
            <a:blip r:embed="rId3"/>
            <a:srcRect l="79676" t="17500" r="10368" b="67115"/>
            <a:stretch>
              <a:fillRect/>
            </a:stretch>
          </p:blipFill>
          <p:spPr bwMode="auto">
            <a:xfrm>
              <a:off x="11057044" y="4887311"/>
              <a:ext cx="1040360" cy="903876"/>
            </a:xfrm>
            <a:prstGeom prst="rect">
              <a:avLst/>
            </a:prstGeom>
            <a:noFill/>
            <a:ln w="9525">
              <a:noFill/>
              <a:miter lim="800000"/>
              <a:headEnd/>
              <a:tailEnd/>
            </a:ln>
            <a:effectLst/>
          </p:spPr>
        </p:pic>
        <p:pic>
          <p:nvPicPr>
            <p:cNvPr id="16" name="Picture 2"/>
            <p:cNvPicPr>
              <a:picLocks noChangeAspect="1" noChangeArrowheads="1"/>
            </p:cNvPicPr>
            <p:nvPr/>
          </p:nvPicPr>
          <p:blipFill>
            <a:blip r:embed="rId3"/>
            <a:srcRect l="23302" t="17500" r="26912" b="67115"/>
            <a:stretch>
              <a:fillRect/>
            </a:stretch>
          </p:blipFill>
          <p:spPr bwMode="auto">
            <a:xfrm>
              <a:off x="5864772" y="4882054"/>
              <a:ext cx="5202621" cy="903876"/>
            </a:xfrm>
            <a:prstGeom prst="rect">
              <a:avLst/>
            </a:prstGeom>
            <a:noFill/>
            <a:ln w="9525">
              <a:noFill/>
              <a:miter lim="800000"/>
              <a:headEnd/>
              <a:tailEnd/>
            </a:ln>
            <a:effectLst/>
          </p:spPr>
        </p:pic>
        <p:pic>
          <p:nvPicPr>
            <p:cNvPr id="17" name="Picture 2"/>
            <p:cNvPicPr>
              <a:picLocks noChangeAspect="1" noChangeArrowheads="1"/>
            </p:cNvPicPr>
            <p:nvPr/>
          </p:nvPicPr>
          <p:blipFill>
            <a:blip r:embed="rId3"/>
            <a:srcRect l="1946" t="17500" r="89220" b="67115"/>
            <a:stretch>
              <a:fillRect/>
            </a:stretch>
          </p:blipFill>
          <p:spPr bwMode="auto">
            <a:xfrm>
              <a:off x="4941669" y="4882054"/>
              <a:ext cx="923104" cy="903876"/>
            </a:xfrm>
            <a:prstGeom prst="rect">
              <a:avLst/>
            </a:prstGeom>
            <a:noFill/>
            <a:ln w="9525">
              <a:noFill/>
              <a:miter lim="800000"/>
              <a:headEnd/>
              <a:tailEnd/>
            </a:ln>
            <a:effectLst/>
          </p:spPr>
        </p:pic>
      </p:grpSp>
      <p:sp>
        <p:nvSpPr>
          <p:cNvPr id="19" name="Rectangle 18">
            <a:extLst>
              <a:ext uri="{FF2B5EF4-FFF2-40B4-BE49-F238E27FC236}">
                <a16:creationId xmlns:a16="http://schemas.microsoft.com/office/drawing/2014/main" id="{D594B500-6919-4039-8B0A-46DABFE43513}"/>
              </a:ext>
            </a:extLst>
          </p:cNvPr>
          <p:cNvSpPr/>
          <p:nvPr/>
        </p:nvSpPr>
        <p:spPr>
          <a:xfrm>
            <a:off x="5462942" y="1624152"/>
            <a:ext cx="5982842" cy="402546"/>
          </a:xfrm>
          <a:prstGeom prst="rect">
            <a:avLst/>
          </a:prstGeom>
        </p:spPr>
        <p:txBody>
          <a:bodyPr wrap="square">
            <a:spAutoFit/>
          </a:bodyPr>
          <a:lstStyle/>
          <a:p>
            <a:pPr>
              <a:lnSpc>
                <a:spcPct val="120000"/>
              </a:lnSpc>
              <a:spcBef>
                <a:spcPts val="0"/>
              </a:spcBef>
              <a:spcAft>
                <a:spcPts val="0"/>
              </a:spcAft>
            </a:pPr>
            <a:r>
              <a:rPr lang="en-US" dirty="0">
                <a:solidFill>
                  <a:schemeClr val="bg1"/>
                </a:solidFill>
              </a:rPr>
              <a:t>Just off NH 766, Nanjanagudu taluk, Mysore district - 571302</a:t>
            </a:r>
          </a:p>
        </p:txBody>
      </p:sp>
    </p:spTree>
    <p:extLst>
      <p:ext uri="{BB962C8B-B14F-4D97-AF65-F5344CB8AC3E}">
        <p14:creationId xmlns:p14="http://schemas.microsoft.com/office/powerpoint/2010/main" val="247506788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E60-0E06-A2E3-7918-8211DB2C424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2388E1-1C65-E4A6-E3A0-A80B9B981000}"/>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9DB4E493-4948-6A86-A804-82D8FB41B3D0}"/>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OBJECTIVE</a:t>
              </a:r>
            </a:p>
          </p:txBody>
        </p:sp>
        <p:sp>
          <p:nvSpPr>
            <p:cNvPr id="17" name="Rectangle 16">
              <a:extLst>
                <a:ext uri="{FF2B5EF4-FFF2-40B4-BE49-F238E27FC236}">
                  <a16:creationId xmlns:a16="http://schemas.microsoft.com/office/drawing/2014/main" id="{2C66315E-7551-9856-124D-2B4AA74D11D5}"/>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97EB5-B2B6-C085-402D-0371CAEC019E}"/>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9D0652C0-6440-F4F4-2632-D07FB5F134A5}"/>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2489F81B-EF11-B26A-210A-39FA843ABDF5}"/>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8C3107E2-7CE2-56F9-900E-8EEB65D938CD}"/>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66912BC9-5DCB-4CA1-50EC-D88E0E87B5CE}"/>
              </a:ext>
            </a:extLst>
          </p:cNvPr>
          <p:cNvSpPr txBox="1"/>
          <p:nvPr/>
        </p:nvSpPr>
        <p:spPr>
          <a:xfrm>
            <a:off x="536028" y="1573347"/>
            <a:ext cx="10467251" cy="1785104"/>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en-US" dirty="0"/>
              <a:t>Primary objective of this project is to design and develop a low-cost, portable, and automated ventilator system that can provide automated respiratory assistance to patients with breathing difficulties. It will accomplish the following:</a:t>
            </a:r>
          </a:p>
          <a:p>
            <a:pPr marL="285750" indent="-285750" algn="just">
              <a:spcBef>
                <a:spcPts val="600"/>
              </a:spcBef>
              <a:spcAft>
                <a:spcPts val="600"/>
              </a:spcAft>
              <a:buFont typeface="Wingdings" panose="05000000000000000000" pitchFamily="2" charset="2"/>
              <a:buChar char="Ø"/>
            </a:pPr>
            <a:endParaRPr lang="en-US" dirty="0"/>
          </a:p>
          <a:p>
            <a:pPr marL="285750" indent="-285750" algn="just">
              <a:spcBef>
                <a:spcPts val="600"/>
              </a:spcBef>
              <a:spcAft>
                <a:spcPts val="600"/>
              </a:spcAft>
              <a:buFont typeface="Wingdings" panose="05000000000000000000" pitchFamily="2" charset="2"/>
              <a:buChar char="Ø"/>
            </a:pPr>
            <a:endParaRPr lang="en-US" dirty="0"/>
          </a:p>
        </p:txBody>
      </p:sp>
      <p:sp>
        <p:nvSpPr>
          <p:cNvPr id="4" name="Footer Placeholder 3">
            <a:extLst>
              <a:ext uri="{FF2B5EF4-FFF2-40B4-BE49-F238E27FC236}">
                <a16:creationId xmlns:a16="http://schemas.microsoft.com/office/drawing/2014/main" id="{453E35FB-D3A6-24F6-CC0F-101C19B6DC98}"/>
              </a:ext>
            </a:extLst>
          </p:cNvPr>
          <p:cNvSpPr>
            <a:spLocks noGrp="1"/>
          </p:cNvSpPr>
          <p:nvPr>
            <p:ph type="ftr" sz="quarter" idx="11"/>
          </p:nvPr>
        </p:nvSpPr>
        <p:spPr/>
        <p:txBody>
          <a:bodyPr/>
          <a:lstStyle/>
          <a:p>
            <a:r>
              <a:rPr lang="en-US"/>
              <a:t>Dept of ECE, Maharaja Institute of Technology Thandavapura</a:t>
            </a:r>
          </a:p>
        </p:txBody>
      </p:sp>
      <p:sp>
        <p:nvSpPr>
          <p:cNvPr id="5" name="Rectangle 1">
            <a:extLst>
              <a:ext uri="{FF2B5EF4-FFF2-40B4-BE49-F238E27FC236}">
                <a16:creationId xmlns:a16="http://schemas.microsoft.com/office/drawing/2014/main" id="{2CB25AC6-B3E1-8B3A-5C31-06E3B6128EE1}"/>
              </a:ext>
            </a:extLst>
          </p:cNvPr>
          <p:cNvSpPr>
            <a:spLocks noChangeArrowheads="1"/>
          </p:cNvSpPr>
          <p:nvPr/>
        </p:nvSpPr>
        <p:spPr bwMode="auto">
          <a:xfrm>
            <a:off x="536028" y="2444070"/>
            <a:ext cx="1046725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Ø"/>
              <a:tabLst/>
            </a:pPr>
            <a:r>
              <a:rPr lang="en-US" altLang="en-US" dirty="0"/>
              <a:t>Continuously monitor the patient’s blood oxygen saturation (SpO₂) and heart rate using a non-invasive sensor.</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Ø"/>
              <a:tabLst/>
            </a:pPr>
            <a:r>
              <a:rPr lang="en-US" altLang="en-US" dirty="0"/>
              <a:t>Automatically adjust the airflow delivered by the diaphragm pump based on SpO₂ levels using fuzzy logic control for smooth and adaptive operation.</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Ø"/>
              <a:tabLst/>
            </a:pPr>
            <a:r>
              <a:rPr lang="en-US" altLang="en-US" dirty="0"/>
              <a:t>Alert caregivers or medical personnel through an SMS notification using a GSM module (SIM800L) in case of a critical drop in SpO₂ levels.</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Ø"/>
              <a:tabLst/>
            </a:pPr>
            <a:r>
              <a:rPr lang="en-US" altLang="en-US" dirty="0"/>
              <a:t>Display real-time health data on an LCD screen for continuous visual monitoring.</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Ø"/>
              <a:tabLst/>
            </a:pPr>
            <a:r>
              <a:rPr lang="en-US" altLang="en-US" dirty="0"/>
              <a:t>Operate reliably in resource-limited or emergency environments, with power supplied by a battery system regulated using a buck converter.</a:t>
            </a:r>
          </a:p>
        </p:txBody>
      </p:sp>
    </p:spTree>
    <p:extLst>
      <p:ext uri="{BB962C8B-B14F-4D97-AF65-F5344CB8AC3E}">
        <p14:creationId xmlns:p14="http://schemas.microsoft.com/office/powerpoint/2010/main" val="330844777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937C888-334B-4268-A857-CC62072634E8}"/>
              </a:ext>
            </a:extLst>
          </p:cNvPr>
          <p:cNvGrpSpPr/>
          <p:nvPr/>
        </p:nvGrpSpPr>
        <p:grpSpPr>
          <a:xfrm>
            <a:off x="449477" y="350268"/>
            <a:ext cx="11293046" cy="5873862"/>
            <a:chOff x="649570" y="2605107"/>
            <a:chExt cx="4754761" cy="2085428"/>
          </a:xfrm>
        </p:grpSpPr>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LITERATURE SURVEY</a:t>
              </a: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2" descr="C:\Users\Ravikumar R\Desktop\files\1_ECE_New_Logo_Final.png"/>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11" name="Footer Placeholder 10">
            <a:extLst>
              <a:ext uri="{FF2B5EF4-FFF2-40B4-BE49-F238E27FC236}">
                <a16:creationId xmlns:a16="http://schemas.microsoft.com/office/drawing/2014/main" id="{FD62FA1F-6863-4BA9-8C23-DE206D6A7005}"/>
              </a:ext>
            </a:extLst>
          </p:cNvPr>
          <p:cNvSpPr>
            <a:spLocks noGrp="1"/>
          </p:cNvSpPr>
          <p:nvPr>
            <p:ph type="ftr" sz="quarter" idx="11"/>
          </p:nvPr>
        </p:nvSpPr>
        <p:spPr/>
        <p:txBody>
          <a:bodyPr/>
          <a:lstStyle/>
          <a:p>
            <a:r>
              <a:rPr lang="en-US"/>
              <a:t>Dept of ECE, Maharaja Institute of Technology Thandavapura</a:t>
            </a:r>
          </a:p>
        </p:txBody>
      </p:sp>
      <p:graphicFrame>
        <p:nvGraphicFramePr>
          <p:cNvPr id="12" name="Table 14">
            <a:extLst>
              <a:ext uri="{FF2B5EF4-FFF2-40B4-BE49-F238E27FC236}">
                <a16:creationId xmlns:a16="http://schemas.microsoft.com/office/drawing/2014/main" id="{80AF204A-2587-4990-AD3D-BCDA3B7BA9B4}"/>
              </a:ext>
            </a:extLst>
          </p:cNvPr>
          <p:cNvGraphicFramePr>
            <a:graphicFrameLocks noGrp="1"/>
          </p:cNvGraphicFramePr>
          <p:nvPr>
            <p:extLst>
              <p:ext uri="{D42A27DB-BD31-4B8C-83A1-F6EECF244321}">
                <p14:modId xmlns:p14="http://schemas.microsoft.com/office/powerpoint/2010/main" val="1692857224"/>
              </p:ext>
            </p:extLst>
          </p:nvPr>
        </p:nvGraphicFramePr>
        <p:xfrm>
          <a:off x="725716" y="1415570"/>
          <a:ext cx="10807750" cy="4145006"/>
        </p:xfrm>
        <a:graphic>
          <a:graphicData uri="http://schemas.openxmlformats.org/drawingml/2006/table">
            <a:tbl>
              <a:tblPr firstRow="1" bandRow="1">
                <a:tableStyleId>{5C22544A-7EE6-4342-B048-85BDC9FD1C3A}</a:tableStyleId>
              </a:tblPr>
              <a:tblGrid>
                <a:gridCol w="693879">
                  <a:extLst>
                    <a:ext uri="{9D8B030D-6E8A-4147-A177-3AD203B41FA5}">
                      <a16:colId xmlns:a16="http://schemas.microsoft.com/office/drawing/2014/main" val="3064018480"/>
                    </a:ext>
                  </a:extLst>
                </a:gridCol>
                <a:gridCol w="779228">
                  <a:extLst>
                    <a:ext uri="{9D8B030D-6E8A-4147-A177-3AD203B41FA5}">
                      <a16:colId xmlns:a16="http://schemas.microsoft.com/office/drawing/2014/main" val="3221154978"/>
                    </a:ext>
                  </a:extLst>
                </a:gridCol>
                <a:gridCol w="1636307">
                  <a:extLst>
                    <a:ext uri="{9D8B030D-6E8A-4147-A177-3AD203B41FA5}">
                      <a16:colId xmlns:a16="http://schemas.microsoft.com/office/drawing/2014/main" val="3664949678"/>
                    </a:ext>
                  </a:extLst>
                </a:gridCol>
                <a:gridCol w="3517889">
                  <a:extLst>
                    <a:ext uri="{9D8B030D-6E8A-4147-A177-3AD203B41FA5}">
                      <a16:colId xmlns:a16="http://schemas.microsoft.com/office/drawing/2014/main" val="1157971503"/>
                    </a:ext>
                  </a:extLst>
                </a:gridCol>
                <a:gridCol w="4180447">
                  <a:extLst>
                    <a:ext uri="{9D8B030D-6E8A-4147-A177-3AD203B41FA5}">
                      <a16:colId xmlns:a16="http://schemas.microsoft.com/office/drawing/2014/main" val="3030329456"/>
                    </a:ext>
                  </a:extLst>
                </a:gridCol>
              </a:tblGrid>
              <a:tr h="395966">
                <a:tc>
                  <a:txBody>
                    <a:bodyPr/>
                    <a:lstStyle/>
                    <a:p>
                      <a:r>
                        <a:rPr lang="en-IN" dirty="0"/>
                        <a:t>YEAR</a:t>
                      </a:r>
                    </a:p>
                  </a:txBody>
                  <a:tcPr/>
                </a:tc>
                <a:tc>
                  <a:txBody>
                    <a:bodyPr/>
                    <a:lstStyle/>
                    <a:p>
                      <a:r>
                        <a:rPr lang="en-IN" dirty="0"/>
                        <a:t>PLACE</a:t>
                      </a:r>
                    </a:p>
                  </a:txBody>
                  <a:tcPr/>
                </a:tc>
                <a:tc>
                  <a:txBody>
                    <a:bodyPr/>
                    <a:lstStyle/>
                    <a:p>
                      <a:r>
                        <a:rPr lang="en-IN" dirty="0"/>
                        <a:t>AUTHOR</a:t>
                      </a:r>
                    </a:p>
                  </a:txBody>
                  <a:tcPr/>
                </a:tc>
                <a:tc>
                  <a:txBody>
                    <a:bodyPr/>
                    <a:lstStyle/>
                    <a:p>
                      <a:r>
                        <a:rPr lang="en-IN" dirty="0"/>
                        <a:t>TITLE</a:t>
                      </a:r>
                    </a:p>
                  </a:txBody>
                  <a:tcPr/>
                </a:tc>
                <a:tc>
                  <a:txBody>
                    <a:bodyPr/>
                    <a:lstStyle/>
                    <a:p>
                      <a:r>
                        <a:rPr lang="en-IN" dirty="0"/>
                        <a:t>PROPOSED WORK</a:t>
                      </a:r>
                    </a:p>
                  </a:txBody>
                  <a:tcPr/>
                </a:tc>
                <a:extLst>
                  <a:ext uri="{0D108BD9-81ED-4DB2-BD59-A6C34878D82A}">
                    <a16:rowId xmlns:a16="http://schemas.microsoft.com/office/drawing/2014/main" val="3423313806"/>
                  </a:ext>
                </a:extLst>
              </a:tr>
              <a:tr h="811056">
                <a:tc>
                  <a:txBody>
                    <a:bodyPr/>
                    <a:lstStyle/>
                    <a:p>
                      <a:r>
                        <a:rPr lang="en-IN" sz="1200" dirty="0"/>
                        <a:t>2022</a:t>
                      </a:r>
                    </a:p>
                  </a:txBody>
                  <a:tcPr/>
                </a:tc>
                <a:tc>
                  <a:txBody>
                    <a:bodyPr/>
                    <a:lstStyle/>
                    <a:p>
                      <a:r>
                        <a:rPr lang="en-IN" sz="1200" dirty="0"/>
                        <a:t>India</a:t>
                      </a:r>
                    </a:p>
                  </a:txBody>
                  <a:tcPr/>
                </a:tc>
                <a:tc>
                  <a:txBody>
                    <a:bodyPr/>
                    <a:lstStyle/>
                    <a:p>
                      <a:r>
                        <a:rPr lang="en-IN" sz="1200" dirty="0"/>
                        <a:t>Rameshwar </a:t>
                      </a:r>
                      <a:r>
                        <a:rPr lang="en-IN" sz="1200" dirty="0" err="1"/>
                        <a:t>Bhaginath</a:t>
                      </a:r>
                      <a:r>
                        <a:rPr lang="en-IN" sz="1200" dirty="0"/>
                        <a:t> Kale, Shashank Kumar Singh.</a:t>
                      </a:r>
                      <a:endParaRPr lang="en-US" sz="1200" dirty="0"/>
                    </a:p>
                  </a:txBody>
                  <a:tcPr/>
                </a:tc>
                <a:tc>
                  <a:txBody>
                    <a:bodyPr/>
                    <a:lstStyle/>
                    <a:p>
                      <a:r>
                        <a:rPr lang="en-US" sz="1200" dirty="0"/>
                        <a:t>DIY Ventilator using Arduino with Blood Oxygen Sensing for Covid Pandemic</a:t>
                      </a:r>
                      <a:endParaRPr lang="en-IN" sz="1200" dirty="0"/>
                    </a:p>
                  </a:txBody>
                  <a:tcPr/>
                </a:tc>
                <a:tc>
                  <a:txBody>
                    <a:bodyPr/>
                    <a:lstStyle/>
                    <a:p>
                      <a:pPr algn="just"/>
                      <a:r>
                        <a:rPr lang="en-US" sz="1200" dirty="0"/>
                        <a:t>The projected system consists of observe the breathing of the tolerant. The ceremony setup consists of a ventilator, bpm, switches, and toggles. This project was to develop a low-cost ventilator oppression one or two possible and easily obtain part in an extremely very prompt technique. The hardware strategies enclosed the developed trial of a model ventilator</a:t>
                      </a:r>
                      <a:endParaRPr lang="en-IN" sz="1200" dirty="0"/>
                    </a:p>
                  </a:txBody>
                  <a:tcPr/>
                </a:tc>
                <a:extLst>
                  <a:ext uri="{0D108BD9-81ED-4DB2-BD59-A6C34878D82A}">
                    <a16:rowId xmlns:a16="http://schemas.microsoft.com/office/drawing/2014/main" val="537905831"/>
                  </a:ext>
                </a:extLst>
              </a:tr>
              <a:tr h="991290">
                <a:tc>
                  <a:txBody>
                    <a:bodyPr/>
                    <a:lstStyle/>
                    <a:p>
                      <a:r>
                        <a:rPr lang="en-IN" sz="1200"/>
                        <a:t>2023 </a:t>
                      </a:r>
                      <a:endParaRPr lang="en-IN" sz="1200" dirty="0"/>
                    </a:p>
                  </a:txBody>
                  <a:tcPr/>
                </a:tc>
                <a:tc>
                  <a:txBody>
                    <a:bodyPr/>
                    <a:lstStyle/>
                    <a:p>
                      <a:r>
                        <a:rPr lang="en-US" sz="1200" dirty="0"/>
                        <a:t>India</a:t>
                      </a:r>
                      <a:endParaRPr lang="en-IN" sz="1200" dirty="0"/>
                    </a:p>
                  </a:txBody>
                  <a:tcPr/>
                </a:tc>
                <a:tc>
                  <a:txBody>
                    <a:bodyPr/>
                    <a:lstStyle/>
                    <a:p>
                      <a:r>
                        <a:rPr lang="en-IN" sz="1200" dirty="0"/>
                        <a:t>Shereen Qisam Bless , Jameel Kadhim Abed,</a:t>
                      </a:r>
                    </a:p>
                    <a:p>
                      <a:r>
                        <a:rPr lang="en-IN" sz="1200" dirty="0"/>
                        <a:t>Mohannad Jabbar </a:t>
                      </a:r>
                      <a:r>
                        <a:rPr lang="en-IN" sz="1200" dirty="0" err="1"/>
                        <a:t>Mnati</a:t>
                      </a:r>
                      <a:r>
                        <a:rPr lang="en-IN" sz="1200" dirty="0"/>
                        <a:t>.</a:t>
                      </a:r>
                    </a:p>
                  </a:txBody>
                  <a:tcPr/>
                </a:tc>
                <a:tc>
                  <a:txBody>
                    <a:bodyPr/>
                    <a:lstStyle/>
                    <a:p>
                      <a:r>
                        <a:rPr lang="en-US" sz="1200" dirty="0"/>
                        <a:t>Developing a Portable Smart Ventilator: A Prototype </a:t>
                      </a:r>
                    </a:p>
                    <a:p>
                      <a:r>
                        <a:rPr lang="en-US" sz="1200" dirty="0"/>
                        <a:t>that Balances Cost and Functionality </a:t>
                      </a:r>
                      <a:endParaRPr lang="en-IN" sz="1200" dirty="0"/>
                    </a:p>
                  </a:txBody>
                  <a:tcPr/>
                </a:tc>
                <a:tc>
                  <a:txBody>
                    <a:bodyPr/>
                    <a:lstStyle/>
                    <a:p>
                      <a:pPr algn="just"/>
                      <a:r>
                        <a:rPr lang="en-US" sz="1200" dirty="0"/>
                        <a:t>The project develops a portable ventilator that monitors vital signs using medical sensors, wirelessly transmits data to a cloud server, and displays real-time information on an integrated screen, aimed at improving outpatient care and managing severe respiratory cases.</a:t>
                      </a:r>
                      <a:endParaRPr lang="en-IN" sz="1200" dirty="0"/>
                    </a:p>
                  </a:txBody>
                  <a:tcPr/>
                </a:tc>
                <a:extLst>
                  <a:ext uri="{0D108BD9-81ED-4DB2-BD59-A6C34878D82A}">
                    <a16:rowId xmlns:a16="http://schemas.microsoft.com/office/drawing/2014/main" val="2107959794"/>
                  </a:ext>
                </a:extLst>
              </a:tr>
              <a:tr h="630821">
                <a:tc>
                  <a:txBody>
                    <a:bodyPr/>
                    <a:lstStyle/>
                    <a:p>
                      <a:r>
                        <a:rPr lang="en-US" sz="1200" dirty="0"/>
                        <a:t>2023</a:t>
                      </a:r>
                      <a:endParaRPr lang="en-IN" sz="1200" dirty="0"/>
                    </a:p>
                  </a:txBody>
                  <a:tcPr/>
                </a:tc>
                <a:tc>
                  <a:txBody>
                    <a:bodyPr/>
                    <a:lstStyle/>
                    <a:p>
                      <a:r>
                        <a:rPr lang="en-US" sz="1200" dirty="0"/>
                        <a:t>India</a:t>
                      </a:r>
                      <a:endParaRPr lang="en-IN" sz="1200" dirty="0"/>
                    </a:p>
                  </a:txBody>
                  <a:tcPr/>
                </a:tc>
                <a:tc>
                  <a:txBody>
                    <a:bodyPr/>
                    <a:lstStyle/>
                    <a:p>
                      <a:r>
                        <a:rPr lang="en-IN" sz="1200" dirty="0"/>
                        <a:t>Dr P </a:t>
                      </a:r>
                      <a:r>
                        <a:rPr lang="en-IN" sz="1200" dirty="0" err="1"/>
                        <a:t>Sivaranjani</a:t>
                      </a:r>
                      <a:r>
                        <a:rPr lang="en-IN" sz="1200" dirty="0"/>
                        <a:t> ,</a:t>
                      </a:r>
                    </a:p>
                    <a:p>
                      <a:r>
                        <a:rPr lang="en-IN" sz="1200" dirty="0"/>
                        <a:t>Dr S </a:t>
                      </a:r>
                      <a:r>
                        <a:rPr lang="en-IN" sz="1200" dirty="0" err="1"/>
                        <a:t>Sasikala</a:t>
                      </a:r>
                      <a:r>
                        <a:rPr lang="en-IN" sz="1200" dirty="0"/>
                        <a:t> ,</a:t>
                      </a:r>
                    </a:p>
                    <a:p>
                      <a:r>
                        <a:rPr lang="en-IN" sz="1200" dirty="0" err="1"/>
                        <a:t>Soumiya</a:t>
                      </a:r>
                      <a:r>
                        <a:rPr lang="en-IN" sz="1200" dirty="0"/>
                        <a:t> K ,</a:t>
                      </a:r>
                    </a:p>
                    <a:p>
                      <a:r>
                        <a:rPr lang="en-IN" sz="1200" dirty="0" err="1"/>
                        <a:t>Subhashree</a:t>
                      </a:r>
                      <a:r>
                        <a:rPr lang="en-IN" sz="1200" dirty="0"/>
                        <a:t> M ,</a:t>
                      </a:r>
                    </a:p>
                    <a:p>
                      <a:r>
                        <a:rPr lang="en-IN" sz="1200" dirty="0"/>
                        <a:t>Suriya S R .</a:t>
                      </a:r>
                    </a:p>
                  </a:txBody>
                  <a:tcPr/>
                </a:tc>
                <a:tc>
                  <a:txBody>
                    <a:bodyPr/>
                    <a:lstStyle/>
                    <a:p>
                      <a:r>
                        <a:rPr lang="en-IN" sz="1200" dirty="0"/>
                        <a:t>IoT based Smart Ventilator for Automatic Oxygen Flow </a:t>
                      </a:r>
                    </a:p>
                  </a:txBody>
                  <a:tcPr/>
                </a:tc>
                <a:tc>
                  <a:txBody>
                    <a:bodyPr/>
                    <a:lstStyle/>
                    <a:p>
                      <a:pPr algn="just"/>
                      <a:r>
                        <a:rPr lang="en-US" sz="1200" dirty="0"/>
                        <a:t>The main concept is to build an oxygen ventilator that would pump the oxygen automatically according to the patients required level. The emergency level of the patient who needs oxygen ventilation will be different. In some case, the patient </a:t>
                      </a:r>
                    </a:p>
                    <a:p>
                      <a:pPr algn="just"/>
                      <a:r>
                        <a:rPr lang="en-US" sz="1200" dirty="0"/>
                        <a:t>would be back to normal with normal flow of oxygen. But on the other hand, CPR has to be done. At times more force than normal, for a long time need to be applied to bring back the patients breathe again.</a:t>
                      </a:r>
                      <a:endParaRPr lang="en-IN" sz="1200" dirty="0"/>
                    </a:p>
                  </a:txBody>
                  <a:tcPr/>
                </a:tc>
                <a:extLst>
                  <a:ext uri="{0D108BD9-81ED-4DB2-BD59-A6C34878D82A}">
                    <a16:rowId xmlns:a16="http://schemas.microsoft.com/office/drawing/2014/main" val="660641954"/>
                  </a:ext>
                </a:extLst>
              </a:tr>
            </a:tbl>
          </a:graphicData>
        </a:graphic>
      </p:graphicFrame>
    </p:spTree>
    <p:extLst>
      <p:ext uri="{BB962C8B-B14F-4D97-AF65-F5344CB8AC3E}">
        <p14:creationId xmlns:p14="http://schemas.microsoft.com/office/powerpoint/2010/main" val="182739134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4E48B-816F-ADF6-8FC9-72FCC4B32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794766C-B113-84D9-1D30-5CABDF84AC62}"/>
              </a:ext>
            </a:extLst>
          </p:cNvPr>
          <p:cNvGrpSpPr/>
          <p:nvPr/>
        </p:nvGrpSpPr>
        <p:grpSpPr>
          <a:xfrm>
            <a:off x="449477" y="350268"/>
            <a:ext cx="11293046" cy="5873862"/>
            <a:chOff x="649570" y="2605107"/>
            <a:chExt cx="4754761" cy="2085428"/>
          </a:xfrm>
        </p:grpSpPr>
        <p:sp>
          <p:nvSpPr>
            <p:cNvPr id="16" name="Subtitle 2">
              <a:extLst>
                <a:ext uri="{FF2B5EF4-FFF2-40B4-BE49-F238E27FC236}">
                  <a16:creationId xmlns:a16="http://schemas.microsoft.com/office/drawing/2014/main" id="{69B863B0-38AF-1AFE-8ECD-E864E56CCE21}"/>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LITERATURE SURVEY</a:t>
              </a:r>
            </a:p>
          </p:txBody>
        </p:sp>
        <p:sp>
          <p:nvSpPr>
            <p:cNvPr id="17" name="Rectangle 16">
              <a:extLst>
                <a:ext uri="{FF2B5EF4-FFF2-40B4-BE49-F238E27FC236}">
                  <a16:creationId xmlns:a16="http://schemas.microsoft.com/office/drawing/2014/main" id="{628CB0B4-CB0E-7CB2-C420-E0B7E204006C}"/>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6C03CD-5AAD-CE22-A646-455D77CFD927}"/>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2" descr="C:\Users\Ravikumar R\Desktop\files\1_ECE_New_Logo_Final.png">
            <a:extLst>
              <a:ext uri="{FF2B5EF4-FFF2-40B4-BE49-F238E27FC236}">
                <a16:creationId xmlns:a16="http://schemas.microsoft.com/office/drawing/2014/main" id="{8D90CFF4-5700-F6AD-7558-09D90C37824F}"/>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972822DE-9833-7CBB-6B3D-36D713BE67CB}"/>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11" name="Footer Placeholder 10">
            <a:extLst>
              <a:ext uri="{FF2B5EF4-FFF2-40B4-BE49-F238E27FC236}">
                <a16:creationId xmlns:a16="http://schemas.microsoft.com/office/drawing/2014/main" id="{CB9185FE-26F6-0FB3-594F-468DED753176}"/>
              </a:ext>
            </a:extLst>
          </p:cNvPr>
          <p:cNvSpPr>
            <a:spLocks noGrp="1"/>
          </p:cNvSpPr>
          <p:nvPr>
            <p:ph type="ftr" sz="quarter" idx="11"/>
          </p:nvPr>
        </p:nvSpPr>
        <p:spPr/>
        <p:txBody>
          <a:bodyPr/>
          <a:lstStyle/>
          <a:p>
            <a:r>
              <a:rPr lang="en-US"/>
              <a:t>Dept of ECE, Maharaja Institute of Technology Thandavapura</a:t>
            </a:r>
          </a:p>
        </p:txBody>
      </p:sp>
      <p:graphicFrame>
        <p:nvGraphicFramePr>
          <p:cNvPr id="12" name="Table 14">
            <a:extLst>
              <a:ext uri="{FF2B5EF4-FFF2-40B4-BE49-F238E27FC236}">
                <a16:creationId xmlns:a16="http://schemas.microsoft.com/office/drawing/2014/main" id="{C793E56C-87F7-B48F-B2DA-D8D5750BB73A}"/>
              </a:ext>
            </a:extLst>
          </p:cNvPr>
          <p:cNvGraphicFramePr>
            <a:graphicFrameLocks noGrp="1"/>
          </p:cNvGraphicFramePr>
          <p:nvPr>
            <p:extLst>
              <p:ext uri="{D42A27DB-BD31-4B8C-83A1-F6EECF244321}">
                <p14:modId xmlns:p14="http://schemas.microsoft.com/office/powerpoint/2010/main" val="3193898760"/>
              </p:ext>
            </p:extLst>
          </p:nvPr>
        </p:nvGraphicFramePr>
        <p:xfrm>
          <a:off x="725716" y="1388675"/>
          <a:ext cx="10807750" cy="1767566"/>
        </p:xfrm>
        <a:graphic>
          <a:graphicData uri="http://schemas.openxmlformats.org/drawingml/2006/table">
            <a:tbl>
              <a:tblPr firstRow="1" bandRow="1">
                <a:tableStyleId>{5C22544A-7EE6-4342-B048-85BDC9FD1C3A}</a:tableStyleId>
              </a:tblPr>
              <a:tblGrid>
                <a:gridCol w="693879">
                  <a:extLst>
                    <a:ext uri="{9D8B030D-6E8A-4147-A177-3AD203B41FA5}">
                      <a16:colId xmlns:a16="http://schemas.microsoft.com/office/drawing/2014/main" val="3064018480"/>
                    </a:ext>
                  </a:extLst>
                </a:gridCol>
                <a:gridCol w="779228">
                  <a:extLst>
                    <a:ext uri="{9D8B030D-6E8A-4147-A177-3AD203B41FA5}">
                      <a16:colId xmlns:a16="http://schemas.microsoft.com/office/drawing/2014/main" val="3221154978"/>
                    </a:ext>
                  </a:extLst>
                </a:gridCol>
                <a:gridCol w="1636307">
                  <a:extLst>
                    <a:ext uri="{9D8B030D-6E8A-4147-A177-3AD203B41FA5}">
                      <a16:colId xmlns:a16="http://schemas.microsoft.com/office/drawing/2014/main" val="3664949678"/>
                    </a:ext>
                  </a:extLst>
                </a:gridCol>
                <a:gridCol w="3517889">
                  <a:extLst>
                    <a:ext uri="{9D8B030D-6E8A-4147-A177-3AD203B41FA5}">
                      <a16:colId xmlns:a16="http://schemas.microsoft.com/office/drawing/2014/main" val="1157971503"/>
                    </a:ext>
                  </a:extLst>
                </a:gridCol>
                <a:gridCol w="4180447">
                  <a:extLst>
                    <a:ext uri="{9D8B030D-6E8A-4147-A177-3AD203B41FA5}">
                      <a16:colId xmlns:a16="http://schemas.microsoft.com/office/drawing/2014/main" val="3030329456"/>
                    </a:ext>
                  </a:extLst>
                </a:gridCol>
              </a:tblGrid>
              <a:tr h="395966">
                <a:tc>
                  <a:txBody>
                    <a:bodyPr/>
                    <a:lstStyle/>
                    <a:p>
                      <a:r>
                        <a:rPr lang="en-IN" dirty="0"/>
                        <a:t>YEAR</a:t>
                      </a:r>
                    </a:p>
                  </a:txBody>
                  <a:tcPr/>
                </a:tc>
                <a:tc>
                  <a:txBody>
                    <a:bodyPr/>
                    <a:lstStyle/>
                    <a:p>
                      <a:r>
                        <a:rPr lang="en-IN" dirty="0"/>
                        <a:t>PLACE</a:t>
                      </a:r>
                    </a:p>
                  </a:txBody>
                  <a:tcPr/>
                </a:tc>
                <a:tc>
                  <a:txBody>
                    <a:bodyPr/>
                    <a:lstStyle/>
                    <a:p>
                      <a:r>
                        <a:rPr lang="en-IN" dirty="0"/>
                        <a:t>AUTHOR</a:t>
                      </a:r>
                    </a:p>
                  </a:txBody>
                  <a:tcPr/>
                </a:tc>
                <a:tc>
                  <a:txBody>
                    <a:bodyPr/>
                    <a:lstStyle/>
                    <a:p>
                      <a:r>
                        <a:rPr lang="en-IN" dirty="0"/>
                        <a:t>TITLE</a:t>
                      </a:r>
                    </a:p>
                  </a:txBody>
                  <a:tcPr/>
                </a:tc>
                <a:tc>
                  <a:txBody>
                    <a:bodyPr/>
                    <a:lstStyle/>
                    <a:p>
                      <a:r>
                        <a:rPr lang="en-IN" dirty="0"/>
                        <a:t>PROPOSED WORK</a:t>
                      </a:r>
                    </a:p>
                  </a:txBody>
                  <a:tcPr/>
                </a:tc>
                <a:extLst>
                  <a:ext uri="{0D108BD9-81ED-4DB2-BD59-A6C34878D82A}">
                    <a16:rowId xmlns:a16="http://schemas.microsoft.com/office/drawing/2014/main" val="3423313806"/>
                  </a:ext>
                </a:extLst>
              </a:tr>
              <a:tr h="811056">
                <a:tc>
                  <a:txBody>
                    <a:bodyPr/>
                    <a:lstStyle/>
                    <a:p>
                      <a:r>
                        <a:rPr lang="en-IN" sz="1200" dirty="0"/>
                        <a:t>2023</a:t>
                      </a:r>
                    </a:p>
                  </a:txBody>
                  <a:tcPr/>
                </a:tc>
                <a:tc>
                  <a:txBody>
                    <a:bodyPr/>
                    <a:lstStyle/>
                    <a:p>
                      <a:r>
                        <a:rPr lang="en-IN" sz="1200" dirty="0"/>
                        <a:t>India</a:t>
                      </a:r>
                    </a:p>
                  </a:txBody>
                  <a:tcPr/>
                </a:tc>
                <a:tc>
                  <a:txBody>
                    <a:bodyPr/>
                    <a:lstStyle/>
                    <a:p>
                      <a:r>
                        <a:rPr lang="en-IN" sz="1200" dirty="0"/>
                        <a:t>Ramakrishnan Raman,</a:t>
                      </a:r>
                    </a:p>
                    <a:p>
                      <a:r>
                        <a:rPr lang="en-IN" sz="1200" dirty="0"/>
                        <a:t>Amol </a:t>
                      </a:r>
                      <a:r>
                        <a:rPr lang="en-IN" sz="1200" dirty="0" err="1"/>
                        <a:t>Sapatnekar</a:t>
                      </a:r>
                      <a:r>
                        <a:rPr lang="en-IN" sz="1200" dirty="0"/>
                        <a:t>.</a:t>
                      </a:r>
                      <a:endParaRPr lang="en-US" sz="1200" dirty="0"/>
                    </a:p>
                  </a:txBody>
                  <a:tcPr/>
                </a:tc>
                <a:tc>
                  <a:txBody>
                    <a:bodyPr/>
                    <a:lstStyle/>
                    <a:p>
                      <a:r>
                        <a:rPr lang="en-US" sz="1200" dirty="0"/>
                        <a:t>Smart Ventilators in Intensive Care: IoT-Connected Respiratory Support</a:t>
                      </a:r>
                      <a:endParaRPr lang="en-IN" sz="1200" dirty="0"/>
                    </a:p>
                  </a:txBody>
                  <a:tcPr/>
                </a:tc>
                <a:tc>
                  <a:txBody>
                    <a:bodyPr/>
                    <a:lstStyle/>
                    <a:p>
                      <a:pPr algn="just"/>
                      <a:r>
                        <a:rPr lang="en-US" sz="1200" dirty="0"/>
                        <a:t>The major goal of an IoT-connected smart ventilator system is to provide innovative, data-driven respiratory assistance in emergency and critical care situations. To provide better patient care, this system will continuously monitor and optimize breathing parameters, allow for rapid interventions, and improve the overall efficiency and efficacy of respiratory support without compromising patient comfort or safety.</a:t>
                      </a:r>
                      <a:endParaRPr lang="en-IN" sz="1200" dirty="0"/>
                    </a:p>
                  </a:txBody>
                  <a:tcPr/>
                </a:tc>
                <a:extLst>
                  <a:ext uri="{0D108BD9-81ED-4DB2-BD59-A6C34878D82A}">
                    <a16:rowId xmlns:a16="http://schemas.microsoft.com/office/drawing/2014/main" val="537905831"/>
                  </a:ext>
                </a:extLst>
              </a:tr>
            </a:tbl>
          </a:graphicData>
        </a:graphic>
      </p:graphicFrame>
    </p:spTree>
    <p:extLst>
      <p:ext uri="{BB962C8B-B14F-4D97-AF65-F5344CB8AC3E}">
        <p14:creationId xmlns:p14="http://schemas.microsoft.com/office/powerpoint/2010/main" val="6736699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68ECC-6646-5439-7E2B-833712B85B4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5786FA1-0287-CE62-1AE3-C427D43B3940}"/>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61BFFA62-19FB-4907-BBE7-989CAFAD2693}"/>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EXISTING SYSTEM</a:t>
              </a:r>
            </a:p>
          </p:txBody>
        </p:sp>
        <p:sp>
          <p:nvSpPr>
            <p:cNvPr id="17" name="Rectangle 16">
              <a:extLst>
                <a:ext uri="{FF2B5EF4-FFF2-40B4-BE49-F238E27FC236}">
                  <a16:creationId xmlns:a16="http://schemas.microsoft.com/office/drawing/2014/main" id="{738069EB-6623-D79D-13BC-4AD6DDCDB86F}"/>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2AEFBD-C903-BB56-D8C2-6FE20E7E714E}"/>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9E91DDD7-0E02-8CC1-74E8-D01EE5B7812D}"/>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B4E3A8B8-2FD0-4F99-B32A-0535473766E2}"/>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01BF0847-8398-4187-6518-8645D63944D1}"/>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88A9F8F3-2050-414A-AD93-46611FB59FF7}"/>
              </a:ext>
            </a:extLst>
          </p:cNvPr>
          <p:cNvSpPr txBox="1"/>
          <p:nvPr/>
        </p:nvSpPr>
        <p:spPr>
          <a:xfrm>
            <a:off x="536028" y="1573347"/>
            <a:ext cx="10467251" cy="2492990"/>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en-US" dirty="0"/>
              <a:t>Previous ventilator projects have focused on developing low-cost, portable solutions using platforms like Arduino and Raspberry Pi. </a:t>
            </a:r>
          </a:p>
          <a:p>
            <a:pPr marL="285750" indent="-285750" algn="just">
              <a:spcBef>
                <a:spcPts val="600"/>
              </a:spcBef>
              <a:spcAft>
                <a:spcPts val="600"/>
              </a:spcAft>
              <a:buFont typeface="Wingdings" panose="05000000000000000000" pitchFamily="2" charset="2"/>
              <a:buChar char="Ø"/>
            </a:pPr>
            <a:r>
              <a:rPr lang="en-US" dirty="0"/>
              <a:t>Many systems monitor basic vitals such as SpO₂ and heart rate, and recent advancements integrate IoT features for remote data transmission and real-time monitoring. </a:t>
            </a:r>
          </a:p>
          <a:p>
            <a:pPr marL="285750" indent="-285750" algn="just">
              <a:spcBef>
                <a:spcPts val="600"/>
              </a:spcBef>
              <a:spcAft>
                <a:spcPts val="600"/>
              </a:spcAft>
              <a:buFont typeface="Wingdings" panose="05000000000000000000" pitchFamily="2" charset="2"/>
              <a:buChar char="Ø"/>
            </a:pPr>
            <a:r>
              <a:rPr lang="en-US" dirty="0"/>
              <a:t>However, most existing models lack adaptive control, efficient data handling, and seamless patient feedback mechanisms.</a:t>
            </a:r>
          </a:p>
          <a:p>
            <a:pPr algn="just">
              <a:spcBef>
                <a:spcPts val="600"/>
              </a:spcBef>
              <a:spcAft>
                <a:spcPts val="600"/>
              </a:spcAft>
            </a:pPr>
            <a:r>
              <a:rPr lang="en-US" dirty="0"/>
              <a:t>.</a:t>
            </a:r>
          </a:p>
        </p:txBody>
      </p:sp>
      <p:sp>
        <p:nvSpPr>
          <p:cNvPr id="4" name="Footer Placeholder 3">
            <a:extLst>
              <a:ext uri="{FF2B5EF4-FFF2-40B4-BE49-F238E27FC236}">
                <a16:creationId xmlns:a16="http://schemas.microsoft.com/office/drawing/2014/main" id="{31BE2A7B-6CA1-2980-85FB-376635C340AC}"/>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4497130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8977-C5E7-D1A0-4058-3A78123A687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30D954-129C-F3E4-CE9C-F9E88D5BC303}"/>
              </a:ext>
            </a:extLst>
          </p:cNvPr>
          <p:cNvGrpSpPr/>
          <p:nvPr/>
        </p:nvGrpSpPr>
        <p:grpSpPr>
          <a:xfrm>
            <a:off x="441752" y="277543"/>
            <a:ext cx="11293046" cy="5873862"/>
            <a:chOff x="649570" y="2605107"/>
            <a:chExt cx="4754761" cy="2085428"/>
          </a:xfrm>
        </p:grpSpPr>
        <p:sp>
          <p:nvSpPr>
            <p:cNvPr id="16" name="Subtitle 2">
              <a:extLst>
                <a:ext uri="{FF2B5EF4-FFF2-40B4-BE49-F238E27FC236}">
                  <a16:creationId xmlns:a16="http://schemas.microsoft.com/office/drawing/2014/main" id="{02B00B8D-6D28-8D81-E59D-3EA45805947A}"/>
                </a:ext>
              </a:extLst>
            </p:cNvPr>
            <p:cNvSpPr txBox="1">
              <a:spLocks/>
            </p:cNvSpPr>
            <p:nvPr/>
          </p:nvSpPr>
          <p:spPr>
            <a:xfrm>
              <a:off x="649570" y="2650009"/>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PROPOSED SYSTEM</a:t>
              </a:r>
            </a:p>
          </p:txBody>
        </p:sp>
        <p:sp>
          <p:nvSpPr>
            <p:cNvPr id="17" name="Rectangle 16">
              <a:extLst>
                <a:ext uri="{FF2B5EF4-FFF2-40B4-BE49-F238E27FC236}">
                  <a16:creationId xmlns:a16="http://schemas.microsoft.com/office/drawing/2014/main" id="{7B3DD2A8-50F1-A17F-A7B5-478CC3420080}"/>
                </a:ext>
              </a:extLst>
            </p:cNvPr>
            <p:cNvSpPr/>
            <p:nvPr/>
          </p:nvSpPr>
          <p:spPr>
            <a:xfrm flipV="1">
              <a:off x="649570" y="2605107"/>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A45831-F044-F6AD-1812-F588AFDBFF2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4">
            <a:extLst>
              <a:ext uri="{FF2B5EF4-FFF2-40B4-BE49-F238E27FC236}">
                <a16:creationId xmlns:a16="http://schemas.microsoft.com/office/drawing/2014/main" id="{310C9873-271E-E8E2-B225-C8C1D36187BE}"/>
              </a:ext>
            </a:extLst>
          </p:cNvPr>
          <p:cNvSpPr txBox="1">
            <a:spLocks/>
          </p:cNvSpPr>
          <p:nvPr/>
        </p:nvSpPr>
        <p:spPr>
          <a:xfrm>
            <a:off x="536028" y="1575581"/>
            <a:ext cx="11161985" cy="4304957"/>
          </a:xfrm>
          <a:prstGeom prst="rect">
            <a:avLst/>
          </a:prstGeom>
        </p:spPr>
        <p:txBody>
          <a:bodyPr vert="horz" lIns="91440" tIns="45720" rIns="91440" bIns="45720" rtlCol="0">
            <a:noAutofit/>
          </a:bodyPr>
          <a:lstStyle/>
          <a:p>
            <a:endParaRPr lang="en-US" sz="2400" dirty="0"/>
          </a:p>
        </p:txBody>
      </p:sp>
      <p:pic>
        <p:nvPicPr>
          <p:cNvPr id="8" name="Picture 2" descr="C:\Users\Ravikumar R\Desktop\files\1_ECE_New_Logo_Final.png">
            <a:extLst>
              <a:ext uri="{FF2B5EF4-FFF2-40B4-BE49-F238E27FC236}">
                <a16:creationId xmlns:a16="http://schemas.microsoft.com/office/drawing/2014/main" id="{9C5D562B-BE2E-46A3-78FD-00F8369B8D61}"/>
              </a:ext>
            </a:extLst>
          </p:cNvPr>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a:extLst>
              <a:ext uri="{FF2B5EF4-FFF2-40B4-BE49-F238E27FC236}">
                <a16:creationId xmlns:a16="http://schemas.microsoft.com/office/drawing/2014/main" id="{BD1839A7-CB32-FFAF-93E1-392FACB33FFC}"/>
              </a:ext>
            </a:extLst>
          </p:cNvPr>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3" name="TextBox 2">
            <a:extLst>
              <a:ext uri="{FF2B5EF4-FFF2-40B4-BE49-F238E27FC236}">
                <a16:creationId xmlns:a16="http://schemas.microsoft.com/office/drawing/2014/main" id="{50F45C56-DF91-21DA-BF17-AB8E5F179868}"/>
              </a:ext>
            </a:extLst>
          </p:cNvPr>
          <p:cNvSpPr txBox="1"/>
          <p:nvPr/>
        </p:nvSpPr>
        <p:spPr>
          <a:xfrm>
            <a:off x="536028" y="1573347"/>
            <a:ext cx="10467251" cy="2923877"/>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en-US" dirty="0"/>
              <a:t>The proposed system is a low-cost, portable ventilator aimed at assisting patients with breathing issues, especially in resource-limited areas. </a:t>
            </a:r>
          </a:p>
          <a:p>
            <a:pPr marL="285750" indent="-285750" algn="just">
              <a:spcBef>
                <a:spcPts val="600"/>
              </a:spcBef>
              <a:spcAft>
                <a:spcPts val="600"/>
              </a:spcAft>
              <a:buFont typeface="Wingdings" panose="05000000000000000000" pitchFamily="2" charset="2"/>
              <a:buChar char="Ø"/>
            </a:pPr>
            <a:r>
              <a:rPr lang="en-US" dirty="0"/>
              <a:t>It uses an Arduino Uno R4 to control a MAX30100 sensor for monitoring SpO₂ and heart rate, displaying data on a 16x2 LCD. </a:t>
            </a:r>
          </a:p>
          <a:p>
            <a:pPr marL="285750" indent="-285750" algn="just">
              <a:spcBef>
                <a:spcPts val="600"/>
              </a:spcBef>
              <a:spcAft>
                <a:spcPts val="600"/>
              </a:spcAft>
              <a:buFont typeface="Wingdings" panose="05000000000000000000" pitchFamily="2" charset="2"/>
              <a:buChar char="Ø"/>
            </a:pPr>
            <a:r>
              <a:rPr lang="en-US" dirty="0"/>
              <a:t>Fuzzy logic adjusts an R385 pump’s speed based on SpO₂ levels, supplying airflow as needed. </a:t>
            </a:r>
          </a:p>
          <a:p>
            <a:pPr marL="285750" indent="-285750" algn="just">
              <a:spcBef>
                <a:spcPts val="600"/>
              </a:spcBef>
              <a:spcAft>
                <a:spcPts val="600"/>
              </a:spcAft>
              <a:buFont typeface="Wingdings" panose="05000000000000000000" pitchFamily="2" charset="2"/>
              <a:buChar char="Ø"/>
            </a:pPr>
            <a:r>
              <a:rPr lang="en-US" dirty="0"/>
              <a:t>If SpO₂ drops below 90%, a SIM800L module sends an emergency SMS. </a:t>
            </a:r>
          </a:p>
          <a:p>
            <a:pPr marL="285750" indent="-285750" algn="just">
              <a:spcBef>
                <a:spcPts val="600"/>
              </a:spcBef>
              <a:spcAft>
                <a:spcPts val="600"/>
              </a:spcAft>
              <a:buFont typeface="Wingdings" panose="05000000000000000000" pitchFamily="2" charset="2"/>
              <a:buChar char="Ø"/>
            </a:pPr>
            <a:r>
              <a:rPr lang="en-US" dirty="0"/>
              <a:t>The system runs on a dual-cell lithium-ion battery with a buck converter, making it ideal for emergency, rural, or home healthcare use..</a:t>
            </a:r>
          </a:p>
        </p:txBody>
      </p:sp>
      <p:sp>
        <p:nvSpPr>
          <p:cNvPr id="4" name="Footer Placeholder 3">
            <a:extLst>
              <a:ext uri="{FF2B5EF4-FFF2-40B4-BE49-F238E27FC236}">
                <a16:creationId xmlns:a16="http://schemas.microsoft.com/office/drawing/2014/main" id="{AE0DEC03-87B3-5E2A-D251-54885AD38792}"/>
              </a:ext>
            </a:extLst>
          </p:cNvPr>
          <p:cNvSpPr>
            <a:spLocks noGrp="1"/>
          </p:cNvSpPr>
          <p:nvPr>
            <p:ph type="ftr" sz="quarter" idx="11"/>
          </p:nvPr>
        </p:nvSpPr>
        <p:spPr/>
        <p:txBody>
          <a:bodyPr/>
          <a:lstStyle/>
          <a:p>
            <a:r>
              <a:rPr lang="en-US"/>
              <a:t>Dept of ECE, Maharaja Institute of Technology Thandavapura</a:t>
            </a:r>
          </a:p>
        </p:txBody>
      </p:sp>
    </p:spTree>
    <p:extLst>
      <p:ext uri="{BB962C8B-B14F-4D97-AF65-F5344CB8AC3E}">
        <p14:creationId xmlns:p14="http://schemas.microsoft.com/office/powerpoint/2010/main" val="45218707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937C888-334B-4268-A857-CC62072634E8}"/>
              </a:ext>
            </a:extLst>
          </p:cNvPr>
          <p:cNvGrpSpPr/>
          <p:nvPr/>
        </p:nvGrpSpPr>
        <p:grpSpPr>
          <a:xfrm>
            <a:off x="441752" y="214358"/>
            <a:ext cx="11293046" cy="6141990"/>
            <a:chOff x="649570" y="2583431"/>
            <a:chExt cx="4754761" cy="2107104"/>
          </a:xfrm>
        </p:grpSpPr>
        <p:sp>
          <p:nvSpPr>
            <p:cNvPr id="16" name="Subtitle 2">
              <a:extLst>
                <a:ext uri="{FF2B5EF4-FFF2-40B4-BE49-F238E27FC236}">
                  <a16:creationId xmlns:a16="http://schemas.microsoft.com/office/drawing/2014/main" id="{2DBF2D2E-2844-49D2-BAFA-732FD03BFB99}"/>
                </a:ext>
              </a:extLst>
            </p:cNvPr>
            <p:cNvSpPr txBox="1">
              <a:spLocks/>
            </p:cNvSpPr>
            <p:nvPr/>
          </p:nvSpPr>
          <p:spPr>
            <a:xfrm>
              <a:off x="649570" y="2583431"/>
              <a:ext cx="4748928" cy="4402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rgbClr val="CE2D32"/>
                  </a:solidFill>
                </a:rPr>
                <a:t>BLOCK DIAGRAM</a:t>
              </a:r>
            </a:p>
          </p:txBody>
        </p:sp>
        <p:sp>
          <p:nvSpPr>
            <p:cNvPr id="17" name="Rectangle 16">
              <a:extLst>
                <a:ext uri="{FF2B5EF4-FFF2-40B4-BE49-F238E27FC236}">
                  <a16:creationId xmlns:a16="http://schemas.microsoft.com/office/drawing/2014/main" id="{F4644293-81F7-40F1-81F8-DBAB9D4AD38C}"/>
                </a:ext>
              </a:extLst>
            </p:cNvPr>
            <p:cNvSpPr/>
            <p:nvPr/>
          </p:nvSpPr>
          <p:spPr>
            <a:xfrm flipV="1">
              <a:off x="649570" y="2595075"/>
              <a:ext cx="4754761" cy="4410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5A963-7B05-4997-98C2-C457686BD018}"/>
                </a:ext>
              </a:extLst>
            </p:cNvPr>
            <p:cNvSpPr/>
            <p:nvPr/>
          </p:nvSpPr>
          <p:spPr>
            <a:xfrm flipV="1">
              <a:off x="649570" y="4646266"/>
              <a:ext cx="4754761" cy="4426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2" descr="C:\Users\Ravikumar R\Desktop\files\1_ECE_New_Logo_Final.png"/>
          <p:cNvPicPr>
            <a:picLocks noChangeAspect="1" noChangeArrowheads="1"/>
          </p:cNvPicPr>
          <p:nvPr/>
        </p:nvPicPr>
        <p:blipFill>
          <a:blip r:embed="rId2" cstate="print"/>
          <a:srcRect b="5493"/>
          <a:stretch>
            <a:fillRect/>
          </a:stretch>
        </p:blipFill>
        <p:spPr bwMode="auto">
          <a:xfrm>
            <a:off x="11529204" y="6231608"/>
            <a:ext cx="662796" cy="626392"/>
          </a:xfrm>
          <a:prstGeom prst="rect">
            <a:avLst/>
          </a:prstGeom>
          <a:noFill/>
        </p:spPr>
      </p:pic>
      <p:pic>
        <p:nvPicPr>
          <p:cNvPr id="9" name="Picture 3" descr="C:\Users\Ravikumar R\Downloads\mitt_logo_my.png"/>
          <p:cNvPicPr>
            <a:picLocks noChangeAspect="1" noChangeArrowheads="1"/>
          </p:cNvPicPr>
          <p:nvPr/>
        </p:nvPicPr>
        <p:blipFill>
          <a:blip r:embed="rId3" cstate="print"/>
          <a:srcRect t="4868" b="4868"/>
          <a:stretch>
            <a:fillRect/>
          </a:stretch>
        </p:blipFill>
        <p:spPr bwMode="auto">
          <a:xfrm>
            <a:off x="0" y="6224130"/>
            <a:ext cx="705443" cy="617789"/>
          </a:xfrm>
          <a:prstGeom prst="rect">
            <a:avLst/>
          </a:prstGeom>
          <a:noFill/>
        </p:spPr>
      </p:pic>
      <p:sp>
        <p:nvSpPr>
          <p:cNvPr id="4" name="Footer Placeholder 3">
            <a:extLst>
              <a:ext uri="{FF2B5EF4-FFF2-40B4-BE49-F238E27FC236}">
                <a16:creationId xmlns:a16="http://schemas.microsoft.com/office/drawing/2014/main" id="{1FBE1FCD-AEBE-402E-A65A-58C3A2F53C83}"/>
              </a:ext>
            </a:extLst>
          </p:cNvPr>
          <p:cNvSpPr>
            <a:spLocks noGrp="1"/>
          </p:cNvSpPr>
          <p:nvPr>
            <p:ph type="ftr" sz="quarter" idx="11"/>
          </p:nvPr>
        </p:nvSpPr>
        <p:spPr/>
        <p:txBody>
          <a:bodyPr/>
          <a:lstStyle/>
          <a:p>
            <a:r>
              <a:rPr lang="en-US"/>
              <a:t>Dept of ECE, Maharaja Institute of Technology Thandavapura</a:t>
            </a:r>
          </a:p>
        </p:txBody>
      </p:sp>
      <p:sp>
        <p:nvSpPr>
          <p:cNvPr id="56" name="Rectangle 24">
            <a:extLst>
              <a:ext uri="{FF2B5EF4-FFF2-40B4-BE49-F238E27FC236}">
                <a16:creationId xmlns:a16="http://schemas.microsoft.com/office/drawing/2014/main" id="{74C54F92-F506-EDA8-1D7B-39CBE34EE19B}"/>
              </a:ext>
            </a:extLst>
          </p:cNvPr>
          <p:cNvSpPr>
            <a:spLocks noChangeArrowheads="1"/>
          </p:cNvSpPr>
          <p:nvPr/>
        </p:nvSpPr>
        <p:spPr bwMode="auto">
          <a:xfrm>
            <a:off x="1275127" y="75052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2" name="Rectangle 27">
            <a:extLst>
              <a:ext uri="{FF2B5EF4-FFF2-40B4-BE49-F238E27FC236}">
                <a16:creationId xmlns:a16="http://schemas.microsoft.com/office/drawing/2014/main" id="{03967C2C-9709-6C66-D49B-BB8102ADB463}"/>
              </a:ext>
            </a:extLst>
          </p:cNvPr>
          <p:cNvSpPr>
            <a:spLocks noChangeArrowheads="1"/>
          </p:cNvSpPr>
          <p:nvPr/>
        </p:nvSpPr>
        <p:spPr bwMode="auto">
          <a:xfrm>
            <a:off x="2294964" y="9054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0A6AECF0-0A90-B8C0-366F-AE1898E22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964" y="1250457"/>
            <a:ext cx="7373330" cy="3855951"/>
          </a:xfrm>
          <a:prstGeom prst="rect">
            <a:avLst/>
          </a:prstGeom>
        </p:spPr>
      </p:pic>
    </p:spTree>
    <p:extLst>
      <p:ext uri="{BB962C8B-B14F-4D97-AF65-F5344CB8AC3E}">
        <p14:creationId xmlns:p14="http://schemas.microsoft.com/office/powerpoint/2010/main" val="3976773369"/>
      </p:ext>
    </p:extLst>
  </p:cSld>
  <p:clrMapOvr>
    <a:masterClrMapping/>
  </p:clrMapOvr>
  <p:transition spd="slow">
    <p:wipe dir="r"/>
  </p:transition>
</p:sld>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7528</TotalTime>
  <Words>2991</Words>
  <Application>Microsoft Office PowerPoint</Application>
  <PresentationFormat>Widescreen</PresentationFormat>
  <Paragraphs>347</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vt:lpstr>
      <vt:lpstr>Calibri (Body)</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Darshan M K</cp:lastModifiedBy>
  <cp:revision>765</cp:revision>
  <dcterms:created xsi:type="dcterms:W3CDTF">2017-09-30T01:39:59Z</dcterms:created>
  <dcterms:modified xsi:type="dcterms:W3CDTF">2026-01-30T14:44:29Z</dcterms:modified>
</cp:coreProperties>
</file>